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59" r:id="rId4"/>
    <p:sldId id="260" r:id="rId5"/>
    <p:sldId id="261" r:id="rId6"/>
    <p:sldId id="262" r:id="rId7"/>
    <p:sldId id="25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81" d="100"/>
          <a:sy n="81" d="100"/>
        </p:scale>
        <p:origin x="-246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F5E728-7B3E-46CC-B7D8-1F22D9738BA9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D2C918-BA32-451A-A6D2-5CC79BE0E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13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12BC34-DDDA-4BE5-B88C-80154CC82D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F249070-B804-44FD-995E-F5901F01B5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90039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7F3918-079B-430E-9EC5-E8514A92C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CBF742D-E1F4-45E7-A39D-324140656B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37045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1DA4D29-4329-40BE-AC06-F3134825AC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24F809B-21AA-4CDF-ACF3-F50AD041D8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9649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BFD67D-71CA-4744-AB23-1297C92B8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CF09348-39B5-4865-87ED-3CC9DC56EF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27221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46A746-6EAD-40A2-A4DD-03079EAE3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21849CB-4340-4212-A6B7-78AE257113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161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F37F29-FAFC-42D9-A730-24A9E8DE0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92B566E-2FAC-48AF-901C-93B17413BD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838FBDB-6AFD-4F84-974E-3D672C6EA1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9613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8347E5-19FA-46C8-9F55-0D32C4745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708F268-67E6-4184-A004-4BFBFD2817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5EB3563-FF9D-42DE-9FBB-2A2EC67351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57A8678-2DB0-4373-BD69-9F55E9892C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086AF2A-B108-4C1E-8CC9-992DBCADCF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6936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61B60F-F9C9-4688-A8DE-AFC96349C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09369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7000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160BD3-5F0E-4B09-92C7-86422783A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93E7ADD-5338-49CB-B4CE-A34040C379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B936E3D-481F-4C5C-8EB1-5ACCE16D03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9243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32CAA2-9472-433E-9885-243C0F12A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504C8D9-830D-4981-ABE3-F32A366D34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93209E8-298A-4BF1-9A37-547FB1F5FA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9860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3040953-ADC9-4806-9619-5F3C69ECA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DD7B266-C115-4826-8A92-C507338A02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5BFD6D3F-D08E-43FB-A07A-92B5C86CCAD9}"/>
              </a:ext>
            </a:extLst>
          </p:cNvPr>
          <p:cNvGrpSpPr/>
          <p:nvPr userDrawn="1"/>
        </p:nvGrpSpPr>
        <p:grpSpPr>
          <a:xfrm>
            <a:off x="10016166" y="6559433"/>
            <a:ext cx="2108157" cy="252271"/>
            <a:chOff x="9096970" y="6264474"/>
            <a:chExt cx="2108157" cy="25227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B8213D41-2B26-4CA6-81C2-91A2B232F73B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9322880" y="6264474"/>
              <a:ext cx="188224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defRPr/>
              </a:pPr>
              <a:r>
                <a:rPr lang="en-IN" sz="1000" dirty="0">
                  <a:solidFill>
                    <a:srgbClr val="76717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www.manoramahealthcare.com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F94CC31E-AEA6-4498-B5BC-7E3232E761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96970" y="6290835"/>
              <a:ext cx="225910" cy="2259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D0D75B4-B0DD-44BB-8969-3098F3D8356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908015" y="6559433"/>
            <a:ext cx="239520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US" sz="1000" dirty="0">
                <a:solidFill>
                  <a:srgbClr val="76717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© 2020 Manorama Infosolutions Pvt. Ltd.</a:t>
            </a:r>
          </a:p>
        </p:txBody>
      </p:sp>
    </p:spTree>
    <p:extLst>
      <p:ext uri="{BB962C8B-B14F-4D97-AF65-F5344CB8AC3E}">
        <p14:creationId xmlns:p14="http://schemas.microsoft.com/office/powerpoint/2010/main" val="1551978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8.png"/><Relationship Id="rId10" Type="http://schemas.openxmlformats.org/officeDocument/2006/relationships/image" Target="../media/image15.png"/><Relationship Id="rId4" Type="http://schemas.openxmlformats.org/officeDocument/2006/relationships/image" Target="../media/image25.png"/><Relationship Id="rId9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9.png"/><Relationship Id="rId7" Type="http://schemas.openxmlformats.org/officeDocument/2006/relationships/image" Target="../media/image1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15.png"/><Relationship Id="rId4" Type="http://schemas.openxmlformats.org/officeDocument/2006/relationships/image" Target="../media/image30.png"/><Relationship Id="rId9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11" Type="http://schemas.openxmlformats.org/officeDocument/2006/relationships/image" Target="../media/image15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885DD06B-0599-4293-AE0B-01A307E03BB5}"/>
              </a:ext>
            </a:extLst>
          </p:cNvPr>
          <p:cNvGrpSpPr/>
          <p:nvPr/>
        </p:nvGrpSpPr>
        <p:grpSpPr>
          <a:xfrm>
            <a:off x="0" y="5478777"/>
            <a:ext cx="12192000" cy="1379223"/>
            <a:chOff x="0" y="5478777"/>
            <a:chExt cx="12096925" cy="137922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74DF8611-EB7C-48CE-90A7-B6E2E0B668E3}"/>
                </a:ext>
              </a:extLst>
            </p:cNvPr>
            <p:cNvSpPr/>
            <p:nvPr/>
          </p:nvSpPr>
          <p:spPr>
            <a:xfrm>
              <a:off x="0" y="5478777"/>
              <a:ext cx="12096925" cy="13792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68C83E5A-9EC7-437E-94C3-E298EFC061E9}"/>
                </a:ext>
              </a:extLst>
            </p:cNvPr>
            <p:cNvSpPr txBox="1"/>
            <p:nvPr/>
          </p:nvSpPr>
          <p:spPr>
            <a:xfrm>
              <a:off x="421667" y="5752889"/>
              <a:ext cx="79363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pc="300" dirty="0">
                  <a:solidFill>
                    <a:schemeClr val="tx2"/>
                  </a:solidFill>
                  <a:latin typeface="Impact" panose="020B0806030902050204" pitchFamily="34" charset="0"/>
                </a:rPr>
                <a:t>Tele-Medicine &amp; Tele-Consultation Solution for Efficient Management of COVID 19</a:t>
              </a:r>
              <a:endParaRPr lang="en-GB" sz="2400" spc="300" dirty="0">
                <a:solidFill>
                  <a:schemeClr val="tx2"/>
                </a:solidFill>
                <a:latin typeface="Impact" panose="020B0806030902050204" pitchFamily="34" charset="0"/>
              </a:endParaRPr>
            </a:p>
          </p:txBody>
        </p:sp>
      </p:grp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xmlns="" id="{1D1259EA-1CF5-41CB-BB79-4FA80F0026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698" y="5598704"/>
            <a:ext cx="2832338" cy="1139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156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AC503E3-79C3-41AA-BC78-FE0A32CB42D9}"/>
              </a:ext>
            </a:extLst>
          </p:cNvPr>
          <p:cNvSpPr/>
          <p:nvPr/>
        </p:nvSpPr>
        <p:spPr>
          <a:xfrm>
            <a:off x="478172" y="1085283"/>
            <a:ext cx="112356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chemeClr val="tx2"/>
                </a:solidFill>
                <a:ea typeface="Cambria" panose="02040503050406030204" pitchFamily="18" charset="0"/>
                <a:cs typeface="Segoe UI" panose="020B0502040204020203" pitchFamily="34" charset="0"/>
              </a:rPr>
              <a:t>M</a:t>
            </a:r>
            <a:r>
              <a:rPr lang="en-US" b="1" dirty="0">
                <a:solidFill>
                  <a:schemeClr val="tx2"/>
                </a:solidFill>
                <a:ea typeface="Cambria" panose="02040503050406030204" pitchFamily="18" charset="0"/>
                <a:cs typeface="Segoe UI" panose="020B0502040204020203" pitchFamily="34" charset="0"/>
              </a:rPr>
              <a:t>anorama Infosolutions has a ready solution for remote Tele-consulting to address the Corona-virus Pandemic situation. This solution can alleviate multiple risks: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E68EFC61-26CE-4A9B-8AA7-5B3DA3E875A9}"/>
              </a:ext>
            </a:extLst>
          </p:cNvPr>
          <p:cNvGrpSpPr/>
          <p:nvPr/>
        </p:nvGrpSpPr>
        <p:grpSpPr>
          <a:xfrm>
            <a:off x="1383114" y="2449263"/>
            <a:ext cx="9425772" cy="2783780"/>
            <a:chOff x="839180" y="2080147"/>
            <a:chExt cx="9425772" cy="278378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40F1DD57-3E91-4EC4-8F2F-E3065431F5C1}"/>
                </a:ext>
              </a:extLst>
            </p:cNvPr>
            <p:cNvGrpSpPr/>
            <p:nvPr/>
          </p:nvGrpSpPr>
          <p:grpSpPr>
            <a:xfrm>
              <a:off x="839180" y="2080147"/>
              <a:ext cx="3849091" cy="990734"/>
              <a:chOff x="3099998" y="765978"/>
              <a:chExt cx="3849091" cy="990734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xmlns="" id="{75629230-6013-4864-BA4E-B62EC105C414}"/>
                  </a:ext>
                </a:extLst>
              </p:cNvPr>
              <p:cNvGrpSpPr/>
              <p:nvPr/>
            </p:nvGrpSpPr>
            <p:grpSpPr>
              <a:xfrm>
                <a:off x="3099998" y="765978"/>
                <a:ext cx="1262371" cy="990734"/>
                <a:chOff x="3774458" y="1524000"/>
                <a:chExt cx="2466656" cy="1935881"/>
              </a:xfrm>
            </p:grpSpPr>
            <p:grpSp>
              <p:nvGrpSpPr>
                <p:cNvPr id="9" name="Group 8">
                  <a:extLst>
                    <a:ext uri="{FF2B5EF4-FFF2-40B4-BE49-F238E27FC236}">
                      <a16:creationId xmlns:a16="http://schemas.microsoft.com/office/drawing/2014/main" xmlns="" id="{85266FBE-9DD0-4DF7-A6DD-E301860AB415}"/>
                    </a:ext>
                  </a:extLst>
                </p:cNvPr>
                <p:cNvGrpSpPr/>
                <p:nvPr/>
              </p:nvGrpSpPr>
              <p:grpSpPr>
                <a:xfrm>
                  <a:off x="4336114" y="1524000"/>
                  <a:ext cx="1905000" cy="1905000"/>
                  <a:chOff x="7154815" y="2395863"/>
                  <a:chExt cx="1905000" cy="1905000"/>
                </a:xfrm>
              </p:grpSpPr>
              <p:pic>
                <p:nvPicPr>
                  <p:cNvPr id="11" name="Picture 6" descr="Image result for building icon png">
                    <a:extLst>
                      <a:ext uri="{FF2B5EF4-FFF2-40B4-BE49-F238E27FC236}">
                        <a16:creationId xmlns:a16="http://schemas.microsoft.com/office/drawing/2014/main" xmlns="" id="{D8672A6E-167D-493F-82F2-F04E34A0FB84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154815" y="2395863"/>
                    <a:ext cx="1905000" cy="1905000"/>
                  </a:xfrm>
                  <a:prstGeom prst="rect">
                    <a:avLst/>
                  </a:prstGeom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2" name="Picture 4" descr="Image result for call centre building icon png">
                    <a:extLst>
                      <a:ext uri="{FF2B5EF4-FFF2-40B4-BE49-F238E27FC236}">
                        <a16:creationId xmlns:a16="http://schemas.microsoft.com/office/drawing/2014/main" xmlns="" id="{6A713A4A-901D-45A0-9C52-EC39BD237529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254385" y="2636283"/>
                    <a:ext cx="615011" cy="702870"/>
                  </a:xfrm>
                  <a:prstGeom prst="rect">
                    <a:avLst/>
                  </a:prstGeom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pic>
              <p:nvPicPr>
                <p:cNvPr id="10" name="Picture 9">
                  <a:extLst>
                    <a:ext uri="{FF2B5EF4-FFF2-40B4-BE49-F238E27FC236}">
                      <a16:creationId xmlns:a16="http://schemas.microsoft.com/office/drawing/2014/main" xmlns="" id="{A2286758-5D70-45C2-A3E7-F0A05C66649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774458" y="2348440"/>
                  <a:ext cx="1111441" cy="1111441"/>
                </a:xfrm>
                <a:prstGeom prst="rect">
                  <a:avLst/>
                </a:prstGeom>
                <a:effectLst/>
              </p:spPr>
            </p:pic>
          </p:grp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xmlns="" id="{2E2C6978-21BB-4E95-BC57-01DECBCDC1BE}"/>
                  </a:ext>
                </a:extLst>
              </p:cNvPr>
              <p:cNvSpPr/>
              <p:nvPr/>
            </p:nvSpPr>
            <p:spPr>
              <a:xfrm>
                <a:off x="4384711" y="1003330"/>
                <a:ext cx="2564378" cy="5431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0" lvl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400" b="1" dirty="0">
                    <a:solidFill>
                      <a:schemeClr val="tx2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Mangal" panose="02040503050203030202" pitchFamily="18" charset="0"/>
                  </a:rPr>
                  <a:t>Patient visit load is taken care by the Call Centre</a:t>
                </a:r>
                <a:endParaRPr lang="en-US" sz="1400" b="1" dirty="0">
                  <a:solidFill>
                    <a:schemeClr val="tx2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Mangal" panose="02040503050203030202" pitchFamily="18" charset="0"/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15583C52-723B-4584-82B1-601E7E81E4FA}"/>
                </a:ext>
              </a:extLst>
            </p:cNvPr>
            <p:cNvGrpSpPr/>
            <p:nvPr/>
          </p:nvGrpSpPr>
          <p:grpSpPr>
            <a:xfrm>
              <a:off x="839180" y="3994211"/>
              <a:ext cx="4123603" cy="869701"/>
              <a:chOff x="3224721" y="4377540"/>
              <a:chExt cx="4123603" cy="869701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xmlns="" id="{AD24921F-9620-4F3D-9713-9E3E58FE9E22}"/>
                  </a:ext>
                </a:extLst>
              </p:cNvPr>
              <p:cNvSpPr/>
              <p:nvPr/>
            </p:nvSpPr>
            <p:spPr>
              <a:xfrm>
                <a:off x="4487092" y="4473568"/>
                <a:ext cx="2861232" cy="7736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400" b="1" dirty="0">
                    <a:solidFill>
                      <a:schemeClr val="tx2"/>
                    </a:solidFill>
                    <a:latin typeface="Calibri" panose="020F0502020204030204" pitchFamily="34" charset="0"/>
                    <a:cs typeface="Mangal" panose="02040503050203030202" pitchFamily="18" charset="0"/>
                  </a:rPr>
                  <a:t>Patients can have a video consulting from their homes, also reducing their exposure to the virus</a:t>
                </a:r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xmlns="" id="{577B6B8F-E6E4-4379-B24B-A86F6C52D576}"/>
                  </a:ext>
                </a:extLst>
              </p:cNvPr>
              <p:cNvGrpSpPr/>
              <p:nvPr/>
            </p:nvGrpSpPr>
            <p:grpSpPr>
              <a:xfrm>
                <a:off x="3224721" y="4377540"/>
                <a:ext cx="883883" cy="849933"/>
                <a:chOff x="3091684" y="4409035"/>
                <a:chExt cx="1017470" cy="978389"/>
              </a:xfrm>
            </p:grpSpPr>
            <p:pic>
              <p:nvPicPr>
                <p:cNvPr id="16" name="Picture 15">
                  <a:extLst>
                    <a:ext uri="{FF2B5EF4-FFF2-40B4-BE49-F238E27FC236}">
                      <a16:creationId xmlns:a16="http://schemas.microsoft.com/office/drawing/2014/main" xmlns="" id="{05C95EF6-F373-4B53-B218-AD958CF5A36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duotone>
                    <a:prstClr val="black"/>
                    <a:schemeClr val="accent1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64062" y="4542333"/>
                  <a:ext cx="845092" cy="845091"/>
                </a:xfrm>
                <a:prstGeom prst="rect">
                  <a:avLst/>
                </a:prstGeom>
                <a:ln>
                  <a:noFill/>
                </a:ln>
                <a:effectLst/>
              </p:spPr>
            </p:pic>
            <p:pic>
              <p:nvPicPr>
                <p:cNvPr id="17" name="Picture 16">
                  <a:extLst>
                    <a:ext uri="{FF2B5EF4-FFF2-40B4-BE49-F238E27FC236}">
                      <a16:creationId xmlns:a16="http://schemas.microsoft.com/office/drawing/2014/main" xmlns="" id="{DDD21678-D43D-4ED2-8748-286130E9C8A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091684" y="4409035"/>
                  <a:ext cx="344757" cy="344757"/>
                </a:xfrm>
                <a:prstGeom prst="rect">
                  <a:avLst/>
                </a:prstGeom>
                <a:ln>
                  <a:noFill/>
                </a:ln>
                <a:effectLst/>
              </p:spPr>
            </p:pic>
          </p:grp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F3A84885-1D3A-4972-B09E-8E6FBECDD8A6}"/>
                </a:ext>
              </a:extLst>
            </p:cNvPr>
            <p:cNvGrpSpPr/>
            <p:nvPr/>
          </p:nvGrpSpPr>
          <p:grpSpPr>
            <a:xfrm>
              <a:off x="5609181" y="2203188"/>
              <a:ext cx="3962658" cy="987878"/>
              <a:chOff x="3282570" y="2618311"/>
              <a:chExt cx="3962658" cy="987878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xmlns="" id="{9EE1CEAC-3D2D-4627-B415-54D8888A4318}"/>
                  </a:ext>
                </a:extLst>
              </p:cNvPr>
              <p:cNvSpPr/>
              <p:nvPr/>
            </p:nvSpPr>
            <p:spPr>
              <a:xfrm>
                <a:off x="4373146" y="2778732"/>
                <a:ext cx="2872082" cy="5431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400" b="1" dirty="0">
                    <a:solidFill>
                      <a:schemeClr val="tx2"/>
                    </a:solidFill>
                    <a:latin typeface="Calibri" panose="020F0502020204030204" pitchFamily="34" charset="0"/>
                    <a:cs typeface="Mangal" panose="02040503050203030202" pitchFamily="18" charset="0"/>
                  </a:rPr>
                  <a:t>Doctors / Hospital staff exposure to the virus will be reduced</a:t>
                </a:r>
              </a:p>
            </p:txBody>
          </p: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xmlns="" id="{FA3739F1-5CDD-4112-9D37-D5F39227D964}"/>
                  </a:ext>
                </a:extLst>
              </p:cNvPr>
              <p:cNvGrpSpPr/>
              <p:nvPr/>
            </p:nvGrpSpPr>
            <p:grpSpPr>
              <a:xfrm>
                <a:off x="3282570" y="2618311"/>
                <a:ext cx="821949" cy="987878"/>
                <a:chOff x="3062001" y="2471259"/>
                <a:chExt cx="1062062" cy="1276463"/>
              </a:xfrm>
            </p:grpSpPr>
            <p:pic>
              <p:nvPicPr>
                <p:cNvPr id="21" name="Picture 2" descr="Image result for doctor icon png">
                  <a:extLst>
                    <a:ext uri="{FF2B5EF4-FFF2-40B4-BE49-F238E27FC236}">
                      <a16:creationId xmlns:a16="http://schemas.microsoft.com/office/drawing/2014/main" xmlns="" id="{6457A895-E338-449B-AF92-E0443381573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62001" y="2471259"/>
                  <a:ext cx="869399" cy="869399"/>
                </a:xfrm>
                <a:prstGeom prst="rect">
                  <a:avLst/>
                </a:prstGeom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2" name="Picture 8" descr="Image result for hospital building png">
                  <a:extLst>
                    <a:ext uri="{FF2B5EF4-FFF2-40B4-BE49-F238E27FC236}">
                      <a16:creationId xmlns:a16="http://schemas.microsoft.com/office/drawing/2014/main" xmlns="" id="{5EBDCF70-5D78-46E7-A694-CDA263FB897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87920" y="2960466"/>
                  <a:ext cx="936143" cy="787256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4B01EFA3-77BD-4D71-B8CF-9DB142E2CF09}"/>
                </a:ext>
              </a:extLst>
            </p:cNvPr>
            <p:cNvGrpSpPr/>
            <p:nvPr/>
          </p:nvGrpSpPr>
          <p:grpSpPr>
            <a:xfrm>
              <a:off x="5739709" y="3994211"/>
              <a:ext cx="4525243" cy="869716"/>
              <a:chOff x="3497032" y="5855772"/>
              <a:chExt cx="4525243" cy="869716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xmlns="" id="{43ABE3D2-C331-4795-8315-3A54E018D0D8}"/>
                  </a:ext>
                </a:extLst>
              </p:cNvPr>
              <p:cNvSpPr/>
              <p:nvPr/>
            </p:nvSpPr>
            <p:spPr>
              <a:xfrm>
                <a:off x="4457080" y="5951815"/>
                <a:ext cx="3565195" cy="7736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400" b="1" dirty="0">
                    <a:solidFill>
                      <a:schemeClr val="tx2"/>
                    </a:solidFill>
                    <a:latin typeface="Calibri" panose="020F0502020204030204" pitchFamily="34" charset="0"/>
                    <a:cs typeface="Mangal" panose="02040503050203030202" pitchFamily="18" charset="0"/>
                  </a:rPr>
                  <a:t>Efficient usage of Clinical Resources (Doctors, Nurses &amp; Infrastructure) and optimal care delivery for patients</a:t>
                </a:r>
              </a:p>
            </p:txBody>
          </p:sp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xmlns="" id="{B72678DF-B4F2-4DFB-9363-760150C1B5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97032" y="5855772"/>
                <a:ext cx="712582" cy="845370"/>
              </a:xfrm>
              <a:prstGeom prst="rect">
                <a:avLst/>
              </a:prstGeom>
            </p:spPr>
          </p:pic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35338DFB-D05A-4EDC-9B52-D7EE4F7E7805}"/>
              </a:ext>
            </a:extLst>
          </p:cNvPr>
          <p:cNvGrpSpPr/>
          <p:nvPr/>
        </p:nvGrpSpPr>
        <p:grpSpPr>
          <a:xfrm>
            <a:off x="478172" y="268448"/>
            <a:ext cx="11367083" cy="531898"/>
            <a:chOff x="478172" y="268448"/>
            <a:chExt cx="11367083" cy="531898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xmlns="" id="{2A3C4FF1-F8A3-40F8-90BE-3E143BA2181B}"/>
                </a:ext>
              </a:extLst>
            </p:cNvPr>
            <p:cNvSpPr txBox="1"/>
            <p:nvPr/>
          </p:nvSpPr>
          <p:spPr>
            <a:xfrm>
              <a:off x="478172" y="268448"/>
              <a:ext cx="24897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pc="300" dirty="0">
                  <a:solidFill>
                    <a:schemeClr val="tx2"/>
                  </a:solidFill>
                  <a:latin typeface="Impact" panose="020B0806030902050204" pitchFamily="34" charset="0"/>
                </a:rPr>
                <a:t>Introduction</a:t>
              </a:r>
              <a:endParaRPr lang="en-US" spc="300" dirty="0">
                <a:solidFill>
                  <a:schemeClr val="tx2"/>
                </a:solidFill>
                <a:latin typeface="Impact" panose="020B0806030902050204" pitchFamily="34" charset="0"/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F5572F2A-5A0C-4CB9-95F6-3AFFDB7301BC}"/>
                </a:ext>
              </a:extLst>
            </p:cNvPr>
            <p:cNvCxnSpPr>
              <a:cxnSpLocks/>
            </p:cNvCxnSpPr>
            <p:nvPr/>
          </p:nvCxnSpPr>
          <p:spPr>
            <a:xfrm>
              <a:off x="560316" y="800346"/>
              <a:ext cx="11284939" cy="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73516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AECE1C6-EACF-4F51-9B70-AE3F6A62B915}"/>
              </a:ext>
            </a:extLst>
          </p:cNvPr>
          <p:cNvSpPr/>
          <p:nvPr/>
        </p:nvSpPr>
        <p:spPr>
          <a:xfrm>
            <a:off x="478172" y="1031422"/>
            <a:ext cx="112356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chemeClr val="tx2"/>
                </a:solidFill>
                <a:ea typeface="Cambria" panose="02040503050406030204" pitchFamily="18" charset="0"/>
                <a:cs typeface="Segoe UI" panose="020B0502040204020203" pitchFamily="34" charset="0"/>
              </a:rPr>
              <a:t>Our Telemedicine &amp; Consultation solution will be hosted on cloud or Hospital Premises or any Government authority needs to setup a Mini Epidemic Management Center (MEMC) with 2-4 computers having Internet Connectivity for Nurses or Medical Officers and Doctors and a few phone numbers or a toll free number.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2AF8B064-F8FE-476F-BF09-FFC63F424999}"/>
              </a:ext>
            </a:extLst>
          </p:cNvPr>
          <p:cNvGrpSpPr/>
          <p:nvPr/>
        </p:nvGrpSpPr>
        <p:grpSpPr>
          <a:xfrm>
            <a:off x="853428" y="2304231"/>
            <a:ext cx="10300586" cy="4080464"/>
            <a:chOff x="630195" y="663666"/>
            <a:chExt cx="11284814" cy="4470356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xmlns="" id="{49004726-B5DE-4B80-B173-0FF973406E83}"/>
                </a:ext>
              </a:extLst>
            </p:cNvPr>
            <p:cNvGrpSpPr/>
            <p:nvPr/>
          </p:nvGrpSpPr>
          <p:grpSpPr>
            <a:xfrm>
              <a:off x="1162558" y="1938566"/>
              <a:ext cx="2065488" cy="787806"/>
              <a:chOff x="1162558" y="1938566"/>
              <a:chExt cx="2065488" cy="787806"/>
            </a:xfrm>
          </p:grpSpPr>
          <p:cxnSp>
            <p:nvCxnSpPr>
              <p:cNvPr id="59" name="Connector: Elbow 58">
                <a:extLst>
                  <a:ext uri="{FF2B5EF4-FFF2-40B4-BE49-F238E27FC236}">
                    <a16:creationId xmlns:a16="http://schemas.microsoft.com/office/drawing/2014/main" xmlns="" id="{A211AF78-CCFD-406A-B610-78DEBC578AB0}"/>
                  </a:ext>
                </a:extLst>
              </p:cNvPr>
              <p:cNvCxnSpPr>
                <a:cxnSpLocks/>
                <a:stCxn id="36" idx="2"/>
                <a:endCxn id="40" idx="0"/>
              </p:cNvCxnSpPr>
              <p:nvPr/>
            </p:nvCxnSpPr>
            <p:spPr>
              <a:xfrm rot="16200000" flipH="1">
                <a:off x="2447818" y="1946143"/>
                <a:ext cx="787806" cy="772651"/>
              </a:xfrm>
              <a:prstGeom prst="bentConnector3">
                <a:avLst>
                  <a:gd name="adj1" fmla="val 50000"/>
                </a:avLst>
              </a:prstGeom>
              <a:ln w="25400">
                <a:solidFill>
                  <a:schemeClr val="tx2"/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Connector: Elbow 59">
                <a:extLst>
                  <a:ext uri="{FF2B5EF4-FFF2-40B4-BE49-F238E27FC236}">
                    <a16:creationId xmlns:a16="http://schemas.microsoft.com/office/drawing/2014/main" xmlns="" id="{051BE7E2-6B59-467A-96A6-E21979FAA5F7}"/>
                  </a:ext>
                </a:extLst>
              </p:cNvPr>
              <p:cNvCxnSpPr>
                <a:cxnSpLocks/>
                <a:stCxn id="36" idx="2"/>
                <a:endCxn id="44" idx="0"/>
              </p:cNvCxnSpPr>
              <p:nvPr/>
            </p:nvCxnSpPr>
            <p:spPr>
              <a:xfrm rot="5400000">
                <a:off x="1460588" y="1640536"/>
                <a:ext cx="696778" cy="1292838"/>
              </a:xfrm>
              <a:prstGeom prst="bentConnector3">
                <a:avLst>
                  <a:gd name="adj1" fmla="val 56907"/>
                </a:avLst>
              </a:prstGeom>
              <a:ln w="25400">
                <a:solidFill>
                  <a:schemeClr val="tx2"/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Arrow: Right 28">
              <a:extLst>
                <a:ext uri="{FF2B5EF4-FFF2-40B4-BE49-F238E27FC236}">
                  <a16:creationId xmlns:a16="http://schemas.microsoft.com/office/drawing/2014/main" xmlns="" id="{DE283FF7-C05A-4C57-AC8C-4DB788D64817}"/>
                </a:ext>
              </a:extLst>
            </p:cNvPr>
            <p:cNvSpPr/>
            <p:nvPr/>
          </p:nvSpPr>
          <p:spPr>
            <a:xfrm>
              <a:off x="4356281" y="3039951"/>
              <a:ext cx="684534" cy="552934"/>
            </a:xfrm>
            <a:prstGeom prst="rightArrow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30" name="Arrow: Right 29">
              <a:extLst>
                <a:ext uri="{FF2B5EF4-FFF2-40B4-BE49-F238E27FC236}">
                  <a16:creationId xmlns:a16="http://schemas.microsoft.com/office/drawing/2014/main" xmlns="" id="{DFDEC544-51E8-4652-91B5-6DB5802D6789}"/>
                </a:ext>
              </a:extLst>
            </p:cNvPr>
            <p:cNvSpPr/>
            <p:nvPr/>
          </p:nvSpPr>
          <p:spPr>
            <a:xfrm>
              <a:off x="8139598" y="3125511"/>
              <a:ext cx="684534" cy="552934"/>
            </a:xfrm>
            <a:prstGeom prst="rightArrow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xmlns="" id="{33658332-7E91-4EFE-A75F-3BE521ADD57D}"/>
                </a:ext>
              </a:extLst>
            </p:cNvPr>
            <p:cNvGrpSpPr/>
            <p:nvPr/>
          </p:nvGrpSpPr>
          <p:grpSpPr>
            <a:xfrm>
              <a:off x="5208827" y="2460431"/>
              <a:ext cx="2600577" cy="2402812"/>
              <a:chOff x="5208827" y="2460431"/>
              <a:chExt cx="2600577" cy="2402812"/>
            </a:xfrm>
          </p:grpSpPr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xmlns="" id="{535A04EF-3081-4719-85BD-3B5DF46154A5}"/>
                  </a:ext>
                </a:extLst>
              </p:cNvPr>
              <p:cNvGrpSpPr/>
              <p:nvPr/>
            </p:nvGrpSpPr>
            <p:grpSpPr>
              <a:xfrm>
                <a:off x="5208827" y="2460431"/>
                <a:ext cx="2600577" cy="1845768"/>
                <a:chOff x="7330753" y="2834411"/>
                <a:chExt cx="2600577" cy="1845768"/>
              </a:xfrm>
            </p:grpSpPr>
            <p:pic>
              <p:nvPicPr>
                <p:cNvPr id="56" name="Picture 6" descr="Image result for building icon png">
                  <a:extLst>
                    <a:ext uri="{FF2B5EF4-FFF2-40B4-BE49-F238E27FC236}">
                      <a16:creationId xmlns:a16="http://schemas.microsoft.com/office/drawing/2014/main" xmlns="" id="{2C63E0D8-5BB8-4D8B-A2EF-6683414E65B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330753" y="2837722"/>
                  <a:ext cx="1477345" cy="1477345"/>
                </a:xfrm>
                <a:prstGeom prst="rect">
                  <a:avLst/>
                </a:prstGeom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7" name="Picture 12" descr="Image result for government icon VECTOR png">
                  <a:extLst>
                    <a:ext uri="{FF2B5EF4-FFF2-40B4-BE49-F238E27FC236}">
                      <a16:creationId xmlns:a16="http://schemas.microsoft.com/office/drawing/2014/main" xmlns="" id="{A1BE44AC-34E8-48C7-A3B4-95F995313B5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661370" y="2834411"/>
                  <a:ext cx="860511" cy="860511"/>
                </a:xfrm>
                <a:prstGeom prst="rect">
                  <a:avLst/>
                </a:prstGeom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8" name="Picture 57" descr="A picture containing table, box, office, sitting&#10;&#10;Description automatically generated">
                  <a:extLst>
                    <a:ext uri="{FF2B5EF4-FFF2-40B4-BE49-F238E27FC236}">
                      <a16:creationId xmlns:a16="http://schemas.microsoft.com/office/drawing/2014/main" xmlns="" id="{43C150B0-E355-4E46-BFC5-B5E3EF862D8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044536" y="3694922"/>
                  <a:ext cx="1886794" cy="985257"/>
                </a:xfrm>
                <a:prstGeom prst="rect">
                  <a:avLst/>
                </a:prstGeom>
                <a:ln>
                  <a:noFill/>
                </a:ln>
                <a:effectLst/>
              </p:spPr>
            </p:pic>
          </p:grp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xmlns="" id="{0170A0DF-6E7E-4734-B651-6DA3BFB42417}"/>
                  </a:ext>
                </a:extLst>
              </p:cNvPr>
              <p:cNvSpPr/>
              <p:nvPr/>
            </p:nvSpPr>
            <p:spPr>
              <a:xfrm>
                <a:off x="5395842" y="4384394"/>
                <a:ext cx="2287203" cy="4788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0" lvl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200" b="1" dirty="0">
                    <a:solidFill>
                      <a:schemeClr val="tx2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Mangal" panose="02040503050203030202" pitchFamily="18" charset="0"/>
                  </a:rPr>
                  <a:t>Setup a mini epidemic management center</a:t>
                </a:r>
                <a:endParaRPr lang="en-US" sz="1200" b="1" dirty="0">
                  <a:solidFill>
                    <a:schemeClr val="tx2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Mangal" panose="02040503050203030202" pitchFamily="18" charset="0"/>
                </a:endParaRPr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xmlns="" id="{B4835BE2-2C85-4D1E-9D1E-D51C662991E4}"/>
                </a:ext>
              </a:extLst>
            </p:cNvPr>
            <p:cNvGrpSpPr/>
            <p:nvPr/>
          </p:nvGrpSpPr>
          <p:grpSpPr>
            <a:xfrm>
              <a:off x="9083373" y="2169836"/>
              <a:ext cx="2831636" cy="2964186"/>
              <a:chOff x="9083373" y="2169836"/>
              <a:chExt cx="2831636" cy="2964186"/>
            </a:xfrm>
          </p:grpSpPr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xmlns="" id="{21B8F9A6-1BD2-4137-AE0D-0B8D3E433F7D}"/>
                  </a:ext>
                </a:extLst>
              </p:cNvPr>
              <p:cNvGrpSpPr/>
              <p:nvPr/>
            </p:nvGrpSpPr>
            <p:grpSpPr>
              <a:xfrm>
                <a:off x="9083373" y="2169836"/>
                <a:ext cx="2670005" cy="2518328"/>
                <a:chOff x="9063720" y="2384170"/>
                <a:chExt cx="2670005" cy="2518328"/>
              </a:xfrm>
            </p:grpSpPr>
            <p:grpSp>
              <p:nvGrpSpPr>
                <p:cNvPr id="48" name="Group 47">
                  <a:extLst>
                    <a:ext uri="{FF2B5EF4-FFF2-40B4-BE49-F238E27FC236}">
                      <a16:creationId xmlns:a16="http://schemas.microsoft.com/office/drawing/2014/main" xmlns="" id="{D56CAC83-49A3-4A34-96EE-6F09F16E92C2}"/>
                    </a:ext>
                  </a:extLst>
                </p:cNvPr>
                <p:cNvGrpSpPr/>
                <p:nvPr/>
              </p:nvGrpSpPr>
              <p:grpSpPr>
                <a:xfrm>
                  <a:off x="9524219" y="2384170"/>
                  <a:ext cx="2209506" cy="2518328"/>
                  <a:chOff x="9298962" y="2515317"/>
                  <a:chExt cx="2209506" cy="2518328"/>
                </a:xfrm>
              </p:grpSpPr>
              <p:sp>
                <p:nvSpPr>
                  <p:cNvPr id="50" name="Oval 49">
                    <a:extLst>
                      <a:ext uri="{FF2B5EF4-FFF2-40B4-BE49-F238E27FC236}">
                        <a16:creationId xmlns:a16="http://schemas.microsoft.com/office/drawing/2014/main" xmlns="" id="{AFA78776-ACD6-4226-B515-67C576463998}"/>
                      </a:ext>
                    </a:extLst>
                  </p:cNvPr>
                  <p:cNvSpPr/>
                  <p:nvPr/>
                </p:nvSpPr>
                <p:spPr>
                  <a:xfrm>
                    <a:off x="9298962" y="2720449"/>
                    <a:ext cx="2209506" cy="2209506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 dirty="0"/>
                  </a:p>
                </p:txBody>
              </p:sp>
              <p:pic>
                <p:nvPicPr>
                  <p:cNvPr id="51" name="Picture 2" descr="Image result for doctor icon png">
                    <a:extLst>
                      <a:ext uri="{FF2B5EF4-FFF2-40B4-BE49-F238E27FC236}">
                        <a16:creationId xmlns:a16="http://schemas.microsoft.com/office/drawing/2014/main" xmlns="" id="{D4AC01ED-E865-4560-8C5C-0794F8CAC9DE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9603296" y="2515317"/>
                    <a:ext cx="1248671" cy="1248671"/>
                  </a:xfrm>
                  <a:prstGeom prst="rect">
                    <a:avLst/>
                  </a:prstGeom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52" name="Picture 14" descr="Image result for nurse icon VECTOR png">
                    <a:extLst>
                      <a:ext uri="{FF2B5EF4-FFF2-40B4-BE49-F238E27FC236}">
                        <a16:creationId xmlns:a16="http://schemas.microsoft.com/office/drawing/2014/main" xmlns="" id="{799CFC09-4F4F-44DA-AAE3-1A29AA61CF2E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0145923" y="3071853"/>
                    <a:ext cx="1219200" cy="1219200"/>
                  </a:xfrm>
                  <a:prstGeom prst="rect">
                    <a:avLst/>
                  </a:prstGeom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53" name="Picture 16" descr="Image result for man office icon png">
                    <a:extLst>
                      <a:ext uri="{FF2B5EF4-FFF2-40B4-BE49-F238E27FC236}">
                        <a16:creationId xmlns:a16="http://schemas.microsoft.com/office/drawing/2014/main" xmlns="" id="{CE3BA321-3E5E-4679-BF65-ACF1F81C5017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9432866" y="3586538"/>
                    <a:ext cx="1447107" cy="1447107"/>
                  </a:xfrm>
                  <a:prstGeom prst="rect">
                    <a:avLst/>
                  </a:prstGeom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pic>
              <p:nvPicPr>
                <p:cNvPr id="49" name="Picture 18" descr="Image result for toll free number icon png">
                  <a:extLst>
                    <a:ext uri="{FF2B5EF4-FFF2-40B4-BE49-F238E27FC236}">
                      <a16:creationId xmlns:a16="http://schemas.microsoft.com/office/drawing/2014/main" xmlns="" id="{50DEFEE4-37E1-4F05-B26C-23A35B95206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063720" y="2522598"/>
                  <a:ext cx="971814" cy="971814"/>
                </a:xfrm>
                <a:prstGeom prst="rect">
                  <a:avLst/>
                </a:prstGeom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xmlns="" id="{66470BBC-2F59-4C05-B03A-BFD614DA27F1}"/>
                  </a:ext>
                </a:extLst>
              </p:cNvPr>
              <p:cNvSpPr/>
              <p:nvPr/>
            </p:nvSpPr>
            <p:spPr>
              <a:xfrm>
                <a:off x="9382240" y="4852791"/>
                <a:ext cx="2532769" cy="2812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0" lvl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200" b="1" dirty="0">
                    <a:solidFill>
                      <a:schemeClr val="tx2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Mangal" panose="02040503050203030202" pitchFamily="18" charset="0"/>
                  </a:rPr>
                  <a:t>Nurses, Doctors &amp; Medical Officers</a:t>
                </a:r>
                <a:endParaRPr lang="en-US" sz="1200" b="1" dirty="0">
                  <a:solidFill>
                    <a:schemeClr val="tx2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Mangal" panose="02040503050203030202" pitchFamily="18" charset="0"/>
                </a:endParaRPr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xmlns="" id="{C9EBA79E-94B8-4E0D-8DE8-45D7713C483B}"/>
                </a:ext>
              </a:extLst>
            </p:cNvPr>
            <p:cNvGrpSpPr/>
            <p:nvPr/>
          </p:nvGrpSpPr>
          <p:grpSpPr>
            <a:xfrm>
              <a:off x="630195" y="2635344"/>
              <a:ext cx="1011189" cy="1625916"/>
              <a:chOff x="2862358" y="2773273"/>
              <a:chExt cx="1011189" cy="1625916"/>
            </a:xfrm>
          </p:grpSpPr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xmlns="" id="{4FEBA4A0-1E6E-4EE1-B5B7-14CDBD48E88F}"/>
                  </a:ext>
                </a:extLst>
              </p:cNvPr>
              <p:cNvGrpSpPr/>
              <p:nvPr/>
            </p:nvGrpSpPr>
            <p:grpSpPr>
              <a:xfrm>
                <a:off x="2915896" y="2773273"/>
                <a:ext cx="957651" cy="1240330"/>
                <a:chOff x="1736303" y="1242333"/>
                <a:chExt cx="694506" cy="899510"/>
              </a:xfrm>
            </p:grpSpPr>
            <p:pic>
              <p:nvPicPr>
                <p:cNvPr id="44" name="Picture 43" descr="Image result for data storage png">
                  <a:extLst>
                    <a:ext uri="{FF2B5EF4-FFF2-40B4-BE49-F238E27FC236}">
                      <a16:creationId xmlns:a16="http://schemas.microsoft.com/office/drawing/2014/main" xmlns="" id="{05098008-EC2C-4BB1-8E85-F80CE685A4E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49651"/>
                <a:stretch/>
              </p:blipFill>
              <p:spPr bwMode="auto">
                <a:xfrm>
                  <a:off x="1912532" y="1242333"/>
                  <a:ext cx="342048" cy="679356"/>
                </a:xfrm>
                <a:prstGeom prst="rect">
                  <a:avLst/>
                </a:prstGeom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5" name="Picture 6" descr="Image result for data storage png">
                  <a:extLst>
                    <a:ext uri="{FF2B5EF4-FFF2-40B4-BE49-F238E27FC236}">
                      <a16:creationId xmlns:a16="http://schemas.microsoft.com/office/drawing/2014/main" xmlns="" id="{084B9B0F-BF55-4A8E-A307-B0111C69F9A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9975"/>
                <a:stretch/>
              </p:blipFill>
              <p:spPr bwMode="auto">
                <a:xfrm rot="5400000">
                  <a:off x="1909843" y="1620878"/>
                  <a:ext cx="347425" cy="694506"/>
                </a:xfrm>
                <a:prstGeom prst="rect">
                  <a:avLst/>
                </a:prstGeom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xmlns="" id="{7F74DD76-AD23-4840-BAD9-A5CD8AB246EB}"/>
                  </a:ext>
                </a:extLst>
              </p:cNvPr>
              <p:cNvSpPr/>
              <p:nvPr/>
            </p:nvSpPr>
            <p:spPr>
              <a:xfrm>
                <a:off x="2862358" y="4117958"/>
                <a:ext cx="1011188" cy="2812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0" lvl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200" b="1" dirty="0">
                    <a:solidFill>
                      <a:schemeClr val="tx2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Mangal" panose="02040503050203030202" pitchFamily="18" charset="0"/>
                  </a:rPr>
                  <a:t>On Cloud</a:t>
                </a:r>
                <a:endParaRPr lang="en-US" sz="1200" b="1" dirty="0">
                  <a:solidFill>
                    <a:schemeClr val="tx2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Mangal" panose="02040503050203030202" pitchFamily="18" charset="0"/>
                </a:endParaRPr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xmlns="" id="{BEF2EBEE-B9F6-46D6-90A9-1E63980B043B}"/>
                </a:ext>
              </a:extLst>
            </p:cNvPr>
            <p:cNvGrpSpPr/>
            <p:nvPr/>
          </p:nvGrpSpPr>
          <p:grpSpPr>
            <a:xfrm>
              <a:off x="2553863" y="2726372"/>
              <a:ext cx="1521456" cy="1390179"/>
              <a:chOff x="473189" y="2857104"/>
              <a:chExt cx="1521456" cy="1390179"/>
            </a:xfrm>
          </p:grpSpPr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xmlns="" id="{8D3BFBF3-534D-4650-A81A-F542F6B364ED}"/>
                  </a:ext>
                </a:extLst>
              </p:cNvPr>
              <p:cNvGrpSpPr/>
              <p:nvPr/>
            </p:nvGrpSpPr>
            <p:grpSpPr>
              <a:xfrm>
                <a:off x="674013" y="2857104"/>
                <a:ext cx="1320632" cy="1089749"/>
                <a:chOff x="1433395" y="3163105"/>
                <a:chExt cx="1827120" cy="1507689"/>
              </a:xfrm>
            </p:grpSpPr>
            <p:pic>
              <p:nvPicPr>
                <p:cNvPr id="40" name="Picture 8" descr="Image result for building icon png">
                  <a:extLst>
                    <a:ext uri="{FF2B5EF4-FFF2-40B4-BE49-F238E27FC236}">
                      <a16:creationId xmlns:a16="http://schemas.microsoft.com/office/drawing/2014/main" xmlns="" id="{5B9A9E4C-54C3-46AA-9D35-6C1DE7DC863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2" cstate="print">
                  <a:clrChange>
                    <a:clrFrom>
                      <a:srgbClr val="F7F7F7"/>
                    </a:clrFrom>
                    <a:clrTo>
                      <a:srgbClr val="F7F7F7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3395" y="3163105"/>
                  <a:ext cx="1309805" cy="1507689"/>
                </a:xfrm>
                <a:prstGeom prst="rect">
                  <a:avLst/>
                </a:prstGeom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1" name="Picture 10" descr="Image result for data centrewicon png">
                  <a:extLst>
                    <a:ext uri="{FF2B5EF4-FFF2-40B4-BE49-F238E27FC236}">
                      <a16:creationId xmlns:a16="http://schemas.microsoft.com/office/drawing/2014/main" xmlns="" id="{4B1A6870-A64A-4869-B9D1-9C86AD26D2C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25885" y="3808602"/>
                  <a:ext cx="1034630" cy="862192"/>
                </a:xfrm>
                <a:prstGeom prst="rect">
                  <a:avLst/>
                </a:prstGeom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xmlns="" id="{5CFD856E-042E-4D32-BB6D-B9122895E64B}"/>
                  </a:ext>
                </a:extLst>
              </p:cNvPr>
              <p:cNvSpPr/>
              <p:nvPr/>
            </p:nvSpPr>
            <p:spPr>
              <a:xfrm>
                <a:off x="473189" y="3966052"/>
                <a:ext cx="1352866" cy="2812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0" lvl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200" b="1" dirty="0">
                    <a:solidFill>
                      <a:schemeClr val="tx2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Mangal" panose="02040503050203030202" pitchFamily="18" charset="0"/>
                  </a:rPr>
                  <a:t>On Premises</a:t>
                </a:r>
                <a:endParaRPr lang="en-US" sz="1200" b="1" dirty="0">
                  <a:solidFill>
                    <a:schemeClr val="tx2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Mangal" panose="02040503050203030202" pitchFamily="18" charset="0"/>
                </a:endParaRPr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xmlns="" id="{D5E7A3C6-69D4-4857-B139-4D69AADAFBD8}"/>
                </a:ext>
              </a:extLst>
            </p:cNvPr>
            <p:cNvGrpSpPr/>
            <p:nvPr/>
          </p:nvGrpSpPr>
          <p:grpSpPr>
            <a:xfrm>
              <a:off x="989263" y="663666"/>
              <a:ext cx="2932266" cy="1274900"/>
              <a:chOff x="989263" y="663666"/>
              <a:chExt cx="2932266" cy="1274900"/>
            </a:xfrm>
          </p:grpSpPr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xmlns="" id="{44D4F4E4-0549-4180-8337-F97CD559E716}"/>
                  </a:ext>
                </a:extLst>
              </p:cNvPr>
              <p:cNvSpPr/>
              <p:nvPr/>
            </p:nvSpPr>
            <p:spPr>
              <a:xfrm>
                <a:off x="989263" y="663666"/>
                <a:ext cx="2932266" cy="12749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pic>
            <p:nvPicPr>
              <p:cNvPr id="37" name="Picture 36" descr="A close up of a logo&#10;&#10;Description automatically generated">
                <a:extLst>
                  <a:ext uri="{FF2B5EF4-FFF2-40B4-BE49-F238E27FC236}">
                    <a16:creationId xmlns:a16="http://schemas.microsoft.com/office/drawing/2014/main" xmlns="" id="{9C64C974-528D-40EE-B689-B156029FA4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5809" y="810367"/>
                <a:ext cx="2583723" cy="1004594"/>
              </a:xfrm>
              <a:prstGeom prst="rect">
                <a:avLst/>
              </a:prstGeom>
            </p:spPr>
          </p:pic>
        </p:grp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xmlns="" id="{A538E3FE-C9B2-4ED7-94C2-F4A0197EB744}"/>
              </a:ext>
            </a:extLst>
          </p:cNvPr>
          <p:cNvGrpSpPr/>
          <p:nvPr/>
        </p:nvGrpSpPr>
        <p:grpSpPr>
          <a:xfrm>
            <a:off x="478172" y="268448"/>
            <a:ext cx="11367083" cy="531898"/>
            <a:chOff x="478172" y="268448"/>
            <a:chExt cx="11367083" cy="531898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xmlns="" id="{1EEB0A96-BA57-41E3-A45D-558ADDF3D551}"/>
                </a:ext>
              </a:extLst>
            </p:cNvPr>
            <p:cNvSpPr txBox="1"/>
            <p:nvPr/>
          </p:nvSpPr>
          <p:spPr>
            <a:xfrm>
              <a:off x="478172" y="268448"/>
              <a:ext cx="24897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pc="300" dirty="0">
                  <a:solidFill>
                    <a:schemeClr val="tx2"/>
                  </a:solidFill>
                  <a:latin typeface="Impact" panose="020B0806030902050204" pitchFamily="34" charset="0"/>
                </a:rPr>
                <a:t>Introduction</a:t>
              </a:r>
              <a:endParaRPr lang="en-US" spc="300" dirty="0">
                <a:solidFill>
                  <a:schemeClr val="tx2"/>
                </a:solidFill>
                <a:latin typeface="Impact" panose="020B0806030902050204" pitchFamily="34" charset="0"/>
              </a:endParaRPr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xmlns="" id="{DA3BB56D-8097-410F-915F-5E630403204D}"/>
                </a:ext>
              </a:extLst>
            </p:cNvPr>
            <p:cNvCxnSpPr>
              <a:cxnSpLocks/>
            </p:cNvCxnSpPr>
            <p:nvPr/>
          </p:nvCxnSpPr>
          <p:spPr>
            <a:xfrm>
              <a:off x="560316" y="800346"/>
              <a:ext cx="11284939" cy="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95526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495D193-3035-4334-B86A-3E320E41D662}"/>
              </a:ext>
            </a:extLst>
          </p:cNvPr>
          <p:cNvSpPr/>
          <p:nvPr/>
        </p:nvSpPr>
        <p:spPr>
          <a:xfrm>
            <a:off x="478172" y="993004"/>
            <a:ext cx="112356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chemeClr val="tx2"/>
                </a:solidFill>
                <a:ea typeface="Cambria" panose="02040503050406030204" pitchFamily="18" charset="0"/>
                <a:cs typeface="Segoe UI" panose="020B0502040204020203" pitchFamily="34" charset="0"/>
              </a:rPr>
              <a:t>Option 1: </a:t>
            </a:r>
            <a:r>
              <a:rPr lang="en-US" b="1" dirty="0">
                <a:solidFill>
                  <a:schemeClr val="tx2"/>
                </a:solidFill>
                <a:ea typeface="Cambria" panose="02040503050406030204" pitchFamily="18" charset="0"/>
                <a:cs typeface="Segoe UI" panose="020B0502040204020203" pitchFamily="34" charset="0"/>
              </a:rPr>
              <a:t>Any patient calls on a toll free number and provides all the demographic details and symptoms over the phone. The Nurse then registers a new patient in the Tele-Medicine Solution after which the Nurse can setup a virtual appointment slot with any doctor within the pool of doctors present at the remote consultation Hub.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CFCB565F-865D-4961-985C-54CDA84844E2}"/>
              </a:ext>
            </a:extLst>
          </p:cNvPr>
          <p:cNvGrpSpPr/>
          <p:nvPr/>
        </p:nvGrpSpPr>
        <p:grpSpPr>
          <a:xfrm>
            <a:off x="1345506" y="2891692"/>
            <a:ext cx="9500988" cy="2225909"/>
            <a:chOff x="1556312" y="4317820"/>
            <a:chExt cx="9500988" cy="2225909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F79674E9-7E93-428E-B427-754F0C8DF1A4}"/>
                </a:ext>
              </a:extLst>
            </p:cNvPr>
            <p:cNvGrpSpPr/>
            <p:nvPr/>
          </p:nvGrpSpPr>
          <p:grpSpPr>
            <a:xfrm>
              <a:off x="1556312" y="4772251"/>
              <a:ext cx="865419" cy="1138955"/>
              <a:chOff x="793437" y="3746929"/>
              <a:chExt cx="865419" cy="1138955"/>
            </a:xfrm>
          </p:grpSpPr>
          <p:pic>
            <p:nvPicPr>
              <p:cNvPr id="70" name="Picture 69" descr="A close up of a logo&#10;&#10;Description automatically generated">
                <a:extLst>
                  <a:ext uri="{FF2B5EF4-FFF2-40B4-BE49-F238E27FC236}">
                    <a16:creationId xmlns:a16="http://schemas.microsoft.com/office/drawing/2014/main" xmlns="" id="{5241BCA9-E52B-4CF0-928F-84A9F6BE7C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3437" y="3746929"/>
                <a:ext cx="828291" cy="856528"/>
              </a:xfrm>
              <a:prstGeom prst="rect">
                <a:avLst/>
              </a:prstGeom>
            </p:spPr>
          </p:pic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xmlns="" id="{4607AE07-8B4B-49C9-80A4-040AF55C3DAB}"/>
                  </a:ext>
                </a:extLst>
              </p:cNvPr>
              <p:cNvSpPr/>
              <p:nvPr/>
            </p:nvSpPr>
            <p:spPr>
              <a:xfrm>
                <a:off x="886232" y="4664339"/>
                <a:ext cx="772624" cy="2215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0" lvl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200" b="1" dirty="0">
                    <a:solidFill>
                      <a:schemeClr val="tx2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Mangal" panose="02040503050203030202" pitchFamily="18" charset="0"/>
                  </a:rPr>
                  <a:t>Patient</a:t>
                </a:r>
                <a:endParaRPr lang="en-US" sz="1200" b="1" dirty="0">
                  <a:solidFill>
                    <a:schemeClr val="tx2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Mangal" panose="02040503050203030202" pitchFamily="18" charset="0"/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F7D4FDE8-08D5-48ED-9F0A-C75BEBF61862}"/>
                </a:ext>
              </a:extLst>
            </p:cNvPr>
            <p:cNvGrpSpPr/>
            <p:nvPr/>
          </p:nvGrpSpPr>
          <p:grpSpPr>
            <a:xfrm>
              <a:off x="8744343" y="4317820"/>
              <a:ext cx="1228468" cy="665896"/>
              <a:chOff x="1472787" y="3161113"/>
              <a:chExt cx="1228468" cy="665896"/>
            </a:xfrm>
          </p:grpSpPr>
          <p:pic>
            <p:nvPicPr>
              <p:cNvPr id="71" name="Picture 2" descr="Image result for appointment schedule icon png">
                <a:extLst>
                  <a:ext uri="{FF2B5EF4-FFF2-40B4-BE49-F238E27FC236}">
                    <a16:creationId xmlns:a16="http://schemas.microsoft.com/office/drawing/2014/main" xmlns="" id="{544220F8-B936-422B-BE7F-45F22FC904E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11087" y="3161113"/>
                <a:ext cx="551867" cy="4532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xmlns="" id="{2E208C94-9FEC-417C-B67B-8E44D5B682F4}"/>
                  </a:ext>
                </a:extLst>
              </p:cNvPr>
              <p:cNvSpPr/>
              <p:nvPr/>
            </p:nvSpPr>
            <p:spPr>
              <a:xfrm>
                <a:off x="1472787" y="3545778"/>
                <a:ext cx="1228468" cy="2812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0" lvl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200" b="1" dirty="0">
                    <a:solidFill>
                      <a:schemeClr val="tx2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Mangal" panose="02040503050203030202" pitchFamily="18" charset="0"/>
                  </a:rPr>
                  <a:t>Appointment</a:t>
                </a:r>
                <a:endParaRPr lang="en-US" sz="1200" b="1" dirty="0">
                  <a:solidFill>
                    <a:schemeClr val="tx2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Mangal" panose="02040503050203030202" pitchFamily="18" charset="0"/>
                </a:endParaRPr>
              </a:p>
            </p:txBody>
          </p: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xmlns="" id="{94A4E670-1F8B-438F-B749-43312A6E462A}"/>
                </a:ext>
              </a:extLst>
            </p:cNvPr>
            <p:cNvGrpSpPr/>
            <p:nvPr/>
          </p:nvGrpSpPr>
          <p:grpSpPr>
            <a:xfrm>
              <a:off x="2432244" y="4547180"/>
              <a:ext cx="8625056" cy="1996549"/>
              <a:chOff x="497369" y="3525502"/>
              <a:chExt cx="10386244" cy="2404233"/>
            </a:xfrm>
          </p:grpSpPr>
          <p:pic>
            <p:nvPicPr>
              <p:cNvPr id="77" name="Picture 18" descr="Image result for toll free number icon png">
                <a:extLst>
                  <a:ext uri="{FF2B5EF4-FFF2-40B4-BE49-F238E27FC236}">
                    <a16:creationId xmlns:a16="http://schemas.microsoft.com/office/drawing/2014/main" xmlns="" id="{60036A52-25D1-4E48-8EAB-90C41AABBFE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7369" y="3822806"/>
                <a:ext cx="1318976" cy="13189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78" name="Straight Arrow Connector 77">
                <a:extLst>
                  <a:ext uri="{FF2B5EF4-FFF2-40B4-BE49-F238E27FC236}">
                    <a16:creationId xmlns:a16="http://schemas.microsoft.com/office/drawing/2014/main" xmlns="" id="{145D90E1-B711-417C-B1BF-705D5DE76394}"/>
                  </a:ext>
                </a:extLst>
              </p:cNvPr>
              <p:cNvCxnSpPr/>
              <p:nvPr/>
            </p:nvCxnSpPr>
            <p:spPr>
              <a:xfrm>
                <a:off x="2014734" y="4392783"/>
                <a:ext cx="798316" cy="0"/>
              </a:xfrm>
              <a:prstGeom prst="straightConnector1">
                <a:avLst/>
              </a:prstGeom>
              <a:ln w="25400">
                <a:solidFill>
                  <a:schemeClr val="tx2"/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xmlns="" id="{7EF60CFA-96C2-4B36-B6DC-3E62F2346C51}"/>
                  </a:ext>
                </a:extLst>
              </p:cNvPr>
              <p:cNvGrpSpPr/>
              <p:nvPr/>
            </p:nvGrpSpPr>
            <p:grpSpPr>
              <a:xfrm>
                <a:off x="6519658" y="3525502"/>
                <a:ext cx="1470561" cy="1859465"/>
                <a:chOff x="9621541" y="2294483"/>
                <a:chExt cx="1470561" cy="1859465"/>
              </a:xfrm>
            </p:grpSpPr>
            <p:grpSp>
              <p:nvGrpSpPr>
                <p:cNvPr id="93" name="Group 92">
                  <a:extLst>
                    <a:ext uri="{FF2B5EF4-FFF2-40B4-BE49-F238E27FC236}">
                      <a16:creationId xmlns:a16="http://schemas.microsoft.com/office/drawing/2014/main" xmlns="" id="{63368A23-52D0-42EF-BF24-E57003B6B164}"/>
                    </a:ext>
                  </a:extLst>
                </p:cNvPr>
                <p:cNvGrpSpPr/>
                <p:nvPr/>
              </p:nvGrpSpPr>
              <p:grpSpPr>
                <a:xfrm>
                  <a:off x="9743527" y="2532431"/>
                  <a:ext cx="1232613" cy="1621517"/>
                  <a:chOff x="3094661" y="830304"/>
                  <a:chExt cx="1232613" cy="1621517"/>
                </a:xfrm>
              </p:grpSpPr>
              <p:sp>
                <p:nvSpPr>
                  <p:cNvPr id="95" name="Oval 94">
                    <a:extLst>
                      <a:ext uri="{FF2B5EF4-FFF2-40B4-BE49-F238E27FC236}">
                        <a16:creationId xmlns:a16="http://schemas.microsoft.com/office/drawing/2014/main" xmlns="" id="{0FC602DC-619F-4445-855F-1133AD5709AD}"/>
                      </a:ext>
                    </a:extLst>
                  </p:cNvPr>
                  <p:cNvSpPr/>
                  <p:nvPr/>
                </p:nvSpPr>
                <p:spPr>
                  <a:xfrm>
                    <a:off x="3094661" y="830304"/>
                    <a:ext cx="1232613" cy="1232613"/>
                  </a:xfrm>
                  <a:prstGeom prst="ellipse">
                    <a:avLst/>
                  </a:pr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  <p:sp>
                <p:nvSpPr>
                  <p:cNvPr id="96" name="Rectangle 95">
                    <a:extLst>
                      <a:ext uri="{FF2B5EF4-FFF2-40B4-BE49-F238E27FC236}">
                        <a16:creationId xmlns:a16="http://schemas.microsoft.com/office/drawing/2014/main" xmlns="" id="{72808416-DF6D-4B14-A9BE-B90B2E04F0CD}"/>
                      </a:ext>
                    </a:extLst>
                  </p:cNvPr>
                  <p:cNvSpPr/>
                  <p:nvPr/>
                </p:nvSpPr>
                <p:spPr>
                  <a:xfrm>
                    <a:off x="3202362" y="2161870"/>
                    <a:ext cx="1011188" cy="289951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marR="0" lvl="0" algn="ctr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</a:pPr>
                    <a:r>
                      <a:rPr lang="en-US" sz="1200" b="1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rPr>
                      <a:t>Nurse</a:t>
                    </a:r>
                    <a:endParaRPr lang="en-US" sz="1200" b="1" dirty="0">
                      <a:solidFill>
                        <a:schemeClr val="tx2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Mangal" panose="02040503050203030202" pitchFamily="18" charset="0"/>
                    </a:endParaRPr>
                  </a:p>
                </p:txBody>
              </p:sp>
            </p:grpSp>
            <p:pic>
              <p:nvPicPr>
                <p:cNvPr id="94" name="Picture 14" descr="Image result for nurse icon VECTOR png">
                  <a:extLst>
                    <a:ext uri="{FF2B5EF4-FFF2-40B4-BE49-F238E27FC236}">
                      <a16:creationId xmlns:a16="http://schemas.microsoft.com/office/drawing/2014/main" xmlns="" id="{0527DC43-8785-43A0-891F-7FC6D1B9B43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621541" y="2294483"/>
                  <a:ext cx="1470561" cy="1470561"/>
                </a:xfrm>
                <a:prstGeom prst="rect">
                  <a:avLst/>
                </a:prstGeom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cxnSp>
            <p:nvCxnSpPr>
              <p:cNvPr id="80" name="Straight Arrow Connector 79">
                <a:extLst>
                  <a:ext uri="{FF2B5EF4-FFF2-40B4-BE49-F238E27FC236}">
                    <a16:creationId xmlns:a16="http://schemas.microsoft.com/office/drawing/2014/main" xmlns="" id="{C9CBC0FF-E6E5-4562-99E6-B6C0B84FBD8A}"/>
                  </a:ext>
                </a:extLst>
              </p:cNvPr>
              <p:cNvCxnSpPr/>
              <p:nvPr/>
            </p:nvCxnSpPr>
            <p:spPr>
              <a:xfrm>
                <a:off x="5538595" y="4362270"/>
                <a:ext cx="798316" cy="0"/>
              </a:xfrm>
              <a:prstGeom prst="straightConnector1">
                <a:avLst/>
              </a:prstGeom>
              <a:ln w="25400">
                <a:solidFill>
                  <a:schemeClr val="tx2"/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xmlns="" id="{ACFECE7F-DE15-4841-B124-885F484C135B}"/>
                  </a:ext>
                </a:extLst>
              </p:cNvPr>
              <p:cNvGrpSpPr/>
              <p:nvPr/>
            </p:nvGrpSpPr>
            <p:grpSpPr>
              <a:xfrm>
                <a:off x="2332854" y="3689633"/>
                <a:ext cx="3060500" cy="1955394"/>
                <a:chOff x="2332854" y="3689633"/>
                <a:chExt cx="3060500" cy="1955394"/>
              </a:xfrm>
            </p:grpSpPr>
            <p:grpSp>
              <p:nvGrpSpPr>
                <p:cNvPr id="88" name="Group 87">
                  <a:extLst>
                    <a:ext uri="{FF2B5EF4-FFF2-40B4-BE49-F238E27FC236}">
                      <a16:creationId xmlns:a16="http://schemas.microsoft.com/office/drawing/2014/main" xmlns="" id="{F314551B-45E6-441C-9715-5610C66C2A69}"/>
                    </a:ext>
                  </a:extLst>
                </p:cNvPr>
                <p:cNvGrpSpPr/>
                <p:nvPr/>
              </p:nvGrpSpPr>
              <p:grpSpPr>
                <a:xfrm>
                  <a:off x="2998993" y="3689633"/>
                  <a:ext cx="2394361" cy="1955394"/>
                  <a:chOff x="3390291" y="3027121"/>
                  <a:chExt cx="2394361" cy="1955394"/>
                </a:xfrm>
              </p:grpSpPr>
              <p:pic>
                <p:nvPicPr>
                  <p:cNvPr id="90" name="Picture 6" descr="Image result for demographic details icon png">
                    <a:extLst>
                      <a:ext uri="{FF2B5EF4-FFF2-40B4-BE49-F238E27FC236}">
                        <a16:creationId xmlns:a16="http://schemas.microsoft.com/office/drawing/2014/main" xmlns="" id="{C84C4AD5-9ED3-499C-9B5A-2CD04211B63A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390291" y="3027121"/>
                    <a:ext cx="1138846" cy="113884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91" name="Picture 90" descr="A picture containing drawing, sign&#10;&#10;Description automatically generated">
                    <a:extLst>
                      <a:ext uri="{FF2B5EF4-FFF2-40B4-BE49-F238E27FC236}">
                        <a16:creationId xmlns:a16="http://schemas.microsoft.com/office/drawing/2014/main" xmlns="" id="{E0DBF661-EE6E-48BD-9943-30E2D0080D9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688419" y="3663539"/>
                    <a:ext cx="1096233" cy="1318976"/>
                  </a:xfrm>
                  <a:prstGeom prst="rect">
                    <a:avLst/>
                  </a:prstGeom>
                </p:spPr>
              </p:pic>
              <p:sp>
                <p:nvSpPr>
                  <p:cNvPr id="92" name="TextBox 91">
                    <a:extLst>
                      <a:ext uri="{FF2B5EF4-FFF2-40B4-BE49-F238E27FC236}">
                        <a16:creationId xmlns:a16="http://schemas.microsoft.com/office/drawing/2014/main" xmlns="" id="{B484B6EA-3D87-4D96-9EDA-120C8E99F24F}"/>
                      </a:ext>
                    </a:extLst>
                  </p:cNvPr>
                  <p:cNvSpPr txBox="1"/>
                  <p:nvPr/>
                </p:nvSpPr>
                <p:spPr>
                  <a:xfrm>
                    <a:off x="4355777" y="3027121"/>
                    <a:ext cx="513282" cy="83099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4800" dirty="0">
                        <a:solidFill>
                          <a:srgbClr val="002060"/>
                        </a:solidFill>
                        <a:latin typeface="Impact" panose="020B0806030902050204" pitchFamily="34" charset="0"/>
                      </a:rPr>
                      <a:t>+</a:t>
                    </a:r>
                  </a:p>
                </p:txBody>
              </p:sp>
            </p:grpSp>
            <p:sp>
              <p:nvSpPr>
                <p:cNvPr id="89" name="Rectangle 88">
                  <a:extLst>
                    <a:ext uri="{FF2B5EF4-FFF2-40B4-BE49-F238E27FC236}">
                      <a16:creationId xmlns:a16="http://schemas.microsoft.com/office/drawing/2014/main" xmlns="" id="{4105679F-8644-4B9E-A376-EE16F2763A25}"/>
                    </a:ext>
                  </a:extLst>
                </p:cNvPr>
                <p:cNvSpPr/>
                <p:nvPr/>
              </p:nvSpPr>
              <p:spPr>
                <a:xfrm>
                  <a:off x="2332854" y="4985539"/>
                  <a:ext cx="1964267" cy="48756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R="0" lvl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1200" b="1" dirty="0">
                      <a:solidFill>
                        <a:schemeClr val="tx2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Mangal" panose="02040503050203030202" pitchFamily="18" charset="0"/>
                    </a:rPr>
                    <a:t>Demographic details &amp; Symptoms </a:t>
                  </a:r>
                  <a:endParaRPr lang="en-US" sz="1200" b="1" dirty="0">
                    <a:solidFill>
                      <a:schemeClr val="tx2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Mangal" panose="02040503050203030202" pitchFamily="18" charset="0"/>
                  </a:endParaRPr>
                </a:p>
              </p:txBody>
            </p:sp>
          </p:grpSp>
          <p:pic>
            <p:nvPicPr>
              <p:cNvPr id="82" name="Picture 10" descr="Image result for arrow icon png">
                <a:extLst>
                  <a:ext uri="{FF2B5EF4-FFF2-40B4-BE49-F238E27FC236}">
                    <a16:creationId xmlns:a16="http://schemas.microsoft.com/office/drawing/2014/main" xmlns="" id="{063BE97D-EA07-43B0-A515-53D9101029E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075751" flipH="1">
                <a:off x="8400280" y="3976947"/>
                <a:ext cx="740298" cy="9870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xmlns="" id="{156FC49D-063A-4D44-8127-5590FC4B18B2}"/>
                  </a:ext>
                </a:extLst>
              </p:cNvPr>
              <p:cNvGrpSpPr/>
              <p:nvPr/>
            </p:nvGrpSpPr>
            <p:grpSpPr>
              <a:xfrm>
                <a:off x="9470919" y="4143493"/>
                <a:ext cx="1412694" cy="1786242"/>
                <a:chOff x="3004621" y="656859"/>
                <a:chExt cx="1412694" cy="1786242"/>
              </a:xfrm>
            </p:grpSpPr>
            <p:grpSp>
              <p:nvGrpSpPr>
                <p:cNvPr id="84" name="Group 83">
                  <a:extLst>
                    <a:ext uri="{FF2B5EF4-FFF2-40B4-BE49-F238E27FC236}">
                      <a16:creationId xmlns:a16="http://schemas.microsoft.com/office/drawing/2014/main" xmlns="" id="{11E763D6-3369-47E4-BC17-9C5814FBD64C}"/>
                    </a:ext>
                  </a:extLst>
                </p:cNvPr>
                <p:cNvGrpSpPr/>
                <p:nvPr/>
              </p:nvGrpSpPr>
              <p:grpSpPr>
                <a:xfrm>
                  <a:off x="3004621" y="656859"/>
                  <a:ext cx="1412694" cy="1412694"/>
                  <a:chOff x="4081664" y="1711236"/>
                  <a:chExt cx="1785862" cy="1785862"/>
                </a:xfrm>
              </p:grpSpPr>
              <p:sp>
                <p:nvSpPr>
                  <p:cNvPr id="86" name="Oval 85">
                    <a:extLst>
                      <a:ext uri="{FF2B5EF4-FFF2-40B4-BE49-F238E27FC236}">
                        <a16:creationId xmlns:a16="http://schemas.microsoft.com/office/drawing/2014/main" xmlns="" id="{7DB727BC-E878-4BA8-919D-CB0AFAF4410E}"/>
                      </a:ext>
                    </a:extLst>
                  </p:cNvPr>
                  <p:cNvSpPr/>
                  <p:nvPr/>
                </p:nvSpPr>
                <p:spPr>
                  <a:xfrm>
                    <a:off x="4195489" y="1930497"/>
                    <a:ext cx="1558212" cy="1558212"/>
                  </a:xfrm>
                  <a:prstGeom prst="ellipse">
                    <a:avLst/>
                  </a:pr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  <p:pic>
                <p:nvPicPr>
                  <p:cNvPr id="87" name="Picture 2" descr="Image result for doctor icon png">
                    <a:extLst>
                      <a:ext uri="{FF2B5EF4-FFF2-40B4-BE49-F238E27FC236}">
                        <a16:creationId xmlns:a16="http://schemas.microsoft.com/office/drawing/2014/main" xmlns="" id="{1FBABF1F-BE1B-46BC-8A0D-FE5E3B7936AF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081664" y="1711236"/>
                    <a:ext cx="1785862" cy="1785862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xmlns="" id="{9750768D-9C1C-4C71-A1CD-CD753E0C906F}"/>
                    </a:ext>
                  </a:extLst>
                </p:cNvPr>
                <p:cNvSpPr/>
                <p:nvPr/>
              </p:nvSpPr>
              <p:spPr>
                <a:xfrm>
                  <a:off x="3202362" y="2161870"/>
                  <a:ext cx="1011188" cy="28123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R="0" lvl="0" algn="ctr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1200" b="1" dirty="0">
                      <a:solidFill>
                        <a:schemeClr val="tx2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Mangal" panose="02040503050203030202" pitchFamily="18" charset="0"/>
                    </a:rPr>
                    <a:t>Doctor</a:t>
                  </a:r>
                  <a:endParaRPr lang="en-US" sz="1200" b="1" dirty="0">
                    <a:solidFill>
                      <a:schemeClr val="tx2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Mangal" panose="02040503050203030202" pitchFamily="18" charset="0"/>
                  </a:endParaRPr>
                </a:p>
              </p:txBody>
            </p:sp>
          </p:grpSp>
        </p:grp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xmlns="" id="{1221147E-CA3E-4879-95C3-B4946FCBD5EA}"/>
              </a:ext>
            </a:extLst>
          </p:cNvPr>
          <p:cNvGrpSpPr/>
          <p:nvPr/>
        </p:nvGrpSpPr>
        <p:grpSpPr>
          <a:xfrm>
            <a:off x="478172" y="268448"/>
            <a:ext cx="11367083" cy="531898"/>
            <a:chOff x="478172" y="268448"/>
            <a:chExt cx="11367083" cy="531898"/>
          </a:xfrm>
        </p:grpSpPr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xmlns="" id="{E2DF9D13-B7E7-46DB-8079-C7872C5C4353}"/>
                </a:ext>
              </a:extLst>
            </p:cNvPr>
            <p:cNvSpPr txBox="1"/>
            <p:nvPr/>
          </p:nvSpPr>
          <p:spPr>
            <a:xfrm>
              <a:off x="478172" y="268448"/>
              <a:ext cx="189507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pc="300" dirty="0">
                  <a:solidFill>
                    <a:schemeClr val="tx2"/>
                  </a:solidFill>
                  <a:latin typeface="Impact" panose="020B0806030902050204" pitchFamily="34" charset="0"/>
                </a:rPr>
                <a:t>Workflow</a:t>
              </a:r>
              <a:endParaRPr lang="en-US" spc="300" dirty="0">
                <a:solidFill>
                  <a:schemeClr val="tx2"/>
                </a:solidFill>
                <a:latin typeface="Impact" panose="020B0806030902050204" pitchFamily="34" charset="0"/>
              </a:endParaRPr>
            </a:p>
          </p:txBody>
        </p: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xmlns="" id="{2994BE0A-7182-49F1-B51F-5AA5E4054CB7}"/>
                </a:ext>
              </a:extLst>
            </p:cNvPr>
            <p:cNvCxnSpPr>
              <a:cxnSpLocks/>
            </p:cNvCxnSpPr>
            <p:nvPr/>
          </p:nvCxnSpPr>
          <p:spPr>
            <a:xfrm>
              <a:off x="560316" y="800346"/>
              <a:ext cx="11284939" cy="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71550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2515AB00-9505-41F3-BCDA-6F61DEFB36B7}"/>
              </a:ext>
            </a:extLst>
          </p:cNvPr>
          <p:cNvSpPr/>
          <p:nvPr/>
        </p:nvSpPr>
        <p:spPr>
          <a:xfrm>
            <a:off x="478172" y="975929"/>
            <a:ext cx="112286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chemeClr val="tx2"/>
                </a:solidFill>
                <a:ea typeface="Cambria" panose="02040503050406030204" pitchFamily="18" charset="0"/>
                <a:cs typeface="Segoe UI" panose="020B0502040204020203" pitchFamily="34" charset="0"/>
              </a:rPr>
              <a:t>Option 2: </a:t>
            </a:r>
            <a:r>
              <a:rPr lang="en-US" b="1" dirty="0">
                <a:solidFill>
                  <a:schemeClr val="tx2"/>
                </a:solidFill>
                <a:ea typeface="Cambria" panose="02040503050406030204" pitchFamily="18" charset="0"/>
                <a:cs typeface="Segoe UI" panose="020B0502040204020203" pitchFamily="34" charset="0"/>
              </a:rPr>
              <a:t>Any patient registers themselves using an online portal and fills in demographics details describing the symptoms in few words and requests for a virtual Tele-Consult appointment. A nurse will set an appointment for</a:t>
            </a:r>
          </a:p>
          <a:p>
            <a:pPr algn="just"/>
            <a:r>
              <a:rPr lang="en-US" b="1" dirty="0">
                <a:solidFill>
                  <a:schemeClr val="tx2"/>
                </a:solidFill>
                <a:ea typeface="Cambria" panose="02040503050406030204" pitchFamily="18" charset="0"/>
                <a:cs typeface="Segoe UI" panose="020B0502040204020203" pitchFamily="34" charset="0"/>
              </a:rPr>
              <a:t>the patient. 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51A37A2E-B2A7-46C4-AFA8-982356745AE5}"/>
              </a:ext>
            </a:extLst>
          </p:cNvPr>
          <p:cNvGrpSpPr/>
          <p:nvPr/>
        </p:nvGrpSpPr>
        <p:grpSpPr>
          <a:xfrm>
            <a:off x="591523" y="2457238"/>
            <a:ext cx="11001990" cy="4087935"/>
            <a:chOff x="761696" y="2124920"/>
            <a:chExt cx="11001990" cy="4087935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xmlns="" id="{68BB6A2E-D103-4CBB-9510-1675D03FA13C}"/>
                </a:ext>
              </a:extLst>
            </p:cNvPr>
            <p:cNvGrpSpPr/>
            <p:nvPr/>
          </p:nvGrpSpPr>
          <p:grpSpPr>
            <a:xfrm>
              <a:off x="761696" y="2124920"/>
              <a:ext cx="1132635" cy="1490631"/>
              <a:chOff x="262487" y="2325826"/>
              <a:chExt cx="1132635" cy="1490631"/>
            </a:xfrm>
          </p:grpSpPr>
          <p:pic>
            <p:nvPicPr>
              <p:cNvPr id="61" name="Picture 60" descr="A close up of a logo&#10;&#10;Description automatically generated">
                <a:extLst>
                  <a:ext uri="{FF2B5EF4-FFF2-40B4-BE49-F238E27FC236}">
                    <a16:creationId xmlns:a16="http://schemas.microsoft.com/office/drawing/2014/main" xmlns="" id="{5F725EA5-A631-42F3-BACC-FD8CC39F1D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2487" y="2325826"/>
                <a:ext cx="1084043" cy="1120999"/>
              </a:xfrm>
              <a:prstGeom prst="rect">
                <a:avLst/>
              </a:prstGeom>
            </p:spPr>
          </p:pic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xmlns="" id="{B3058415-4769-49B4-85CE-A12F9D5EEC16}"/>
                  </a:ext>
                </a:extLst>
              </p:cNvPr>
              <p:cNvSpPr/>
              <p:nvPr/>
            </p:nvSpPr>
            <p:spPr>
              <a:xfrm>
                <a:off x="383934" y="3526506"/>
                <a:ext cx="1011188" cy="2899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0" lvl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200" b="1" dirty="0">
                    <a:solidFill>
                      <a:schemeClr val="tx2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Mangal" panose="02040503050203030202" pitchFamily="18" charset="0"/>
                  </a:rPr>
                  <a:t>Patient</a:t>
                </a:r>
                <a:endParaRPr lang="en-US" sz="1200" b="1" dirty="0">
                  <a:solidFill>
                    <a:schemeClr val="tx2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Mangal" panose="02040503050203030202" pitchFamily="18" charset="0"/>
                </a:endParaRPr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xmlns="" id="{D54BCA97-36EF-48EC-926A-6614D1BCD106}"/>
                </a:ext>
              </a:extLst>
            </p:cNvPr>
            <p:cNvGrpSpPr/>
            <p:nvPr/>
          </p:nvGrpSpPr>
          <p:grpSpPr>
            <a:xfrm>
              <a:off x="2093694" y="3787771"/>
              <a:ext cx="1592328" cy="1410950"/>
              <a:chOff x="2580452" y="3286923"/>
              <a:chExt cx="1592328" cy="1410950"/>
            </a:xfrm>
          </p:grpSpPr>
          <p:pic>
            <p:nvPicPr>
              <p:cNvPr id="59" name="Picture 58" descr="A picture containing clock&#10;&#10;Description automatically generated">
                <a:extLst>
                  <a:ext uri="{FF2B5EF4-FFF2-40B4-BE49-F238E27FC236}">
                    <a16:creationId xmlns:a16="http://schemas.microsoft.com/office/drawing/2014/main" xmlns="" id="{4E04A995-910E-4B98-BF54-D07F6B6A75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80452" y="3286923"/>
                <a:ext cx="1592328" cy="1120999"/>
              </a:xfrm>
              <a:prstGeom prst="rect">
                <a:avLst/>
              </a:prstGeom>
            </p:spPr>
          </p:pic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xmlns="" id="{4A79DE94-87E6-4573-AF5F-1530D8D29791}"/>
                  </a:ext>
                </a:extLst>
              </p:cNvPr>
              <p:cNvSpPr/>
              <p:nvPr/>
            </p:nvSpPr>
            <p:spPr>
              <a:xfrm>
                <a:off x="2681311" y="4407922"/>
                <a:ext cx="1390609" cy="2899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0" lvl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200" b="1" dirty="0">
                    <a:solidFill>
                      <a:schemeClr val="tx2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Mangal" panose="02040503050203030202" pitchFamily="18" charset="0"/>
                  </a:rPr>
                  <a:t>Online Portal</a:t>
                </a:r>
                <a:endParaRPr lang="en-US" sz="1200" b="1" dirty="0">
                  <a:solidFill>
                    <a:schemeClr val="tx2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Mangal" panose="02040503050203030202" pitchFamily="18" charset="0"/>
                </a:endParaRP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xmlns="" id="{9DC35448-2F5A-4063-8B06-8D5BCDDB025A}"/>
                </a:ext>
              </a:extLst>
            </p:cNvPr>
            <p:cNvGrpSpPr/>
            <p:nvPr/>
          </p:nvGrpSpPr>
          <p:grpSpPr>
            <a:xfrm>
              <a:off x="3921407" y="3669668"/>
              <a:ext cx="2852659" cy="1738032"/>
              <a:chOff x="2183935" y="3689633"/>
              <a:chExt cx="3209419" cy="1955394"/>
            </a:xfrm>
          </p:grpSpPr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xmlns="" id="{FE77559C-68D2-4677-A119-686A1B17E7C6}"/>
                  </a:ext>
                </a:extLst>
              </p:cNvPr>
              <p:cNvGrpSpPr/>
              <p:nvPr/>
            </p:nvGrpSpPr>
            <p:grpSpPr>
              <a:xfrm>
                <a:off x="2998993" y="3689633"/>
                <a:ext cx="2394361" cy="1955394"/>
                <a:chOff x="3390291" y="3027121"/>
                <a:chExt cx="2394361" cy="1955394"/>
              </a:xfrm>
            </p:grpSpPr>
            <p:pic>
              <p:nvPicPr>
                <p:cNvPr id="56" name="Picture 6" descr="Image result for demographic details icon png">
                  <a:extLst>
                    <a:ext uri="{FF2B5EF4-FFF2-40B4-BE49-F238E27FC236}">
                      <a16:creationId xmlns:a16="http://schemas.microsoft.com/office/drawing/2014/main" xmlns="" id="{59E8CAB9-4773-4514-8487-1571A2699CD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90291" y="3027121"/>
                  <a:ext cx="1138846" cy="113884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7" name="Picture 56" descr="A picture containing drawing, sign&#10;&#10;Description automatically generated">
                  <a:extLst>
                    <a:ext uri="{FF2B5EF4-FFF2-40B4-BE49-F238E27FC236}">
                      <a16:creationId xmlns:a16="http://schemas.microsoft.com/office/drawing/2014/main" xmlns="" id="{1584E8D6-9BAA-4035-98FD-A970D59E934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88419" y="3663539"/>
                  <a:ext cx="1096233" cy="1318976"/>
                </a:xfrm>
                <a:prstGeom prst="rect">
                  <a:avLst/>
                </a:prstGeom>
              </p:spPr>
            </p:pic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xmlns="" id="{2CA2A708-6626-4288-845B-3BBAB3C0842C}"/>
                    </a:ext>
                  </a:extLst>
                </p:cNvPr>
                <p:cNvSpPr txBox="1"/>
                <p:nvPr/>
              </p:nvSpPr>
              <p:spPr>
                <a:xfrm>
                  <a:off x="4355777" y="3027121"/>
                  <a:ext cx="299739" cy="3116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rgbClr val="002060"/>
                      </a:solidFill>
                      <a:latin typeface="Impact" panose="020B0806030902050204" pitchFamily="34" charset="0"/>
                    </a:rPr>
                    <a:t>+</a:t>
                  </a:r>
                </a:p>
              </p:txBody>
            </p:sp>
          </p:grp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xmlns="" id="{3962EEFE-1CD1-47D6-8664-19A16257097F}"/>
                  </a:ext>
                </a:extLst>
              </p:cNvPr>
              <p:cNvSpPr/>
              <p:nvPr/>
            </p:nvSpPr>
            <p:spPr>
              <a:xfrm>
                <a:off x="2183935" y="4874316"/>
                <a:ext cx="2226660" cy="5485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0" lvl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200" b="1" dirty="0">
                    <a:solidFill>
                      <a:schemeClr val="tx2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Mangal" panose="02040503050203030202" pitchFamily="18" charset="0"/>
                  </a:rPr>
                  <a:t>Demographic details &amp; Symptoms </a:t>
                </a:r>
                <a:endParaRPr lang="en-US" sz="1200" b="1" dirty="0">
                  <a:solidFill>
                    <a:schemeClr val="tx2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Mangal" panose="02040503050203030202" pitchFamily="18" charset="0"/>
                </a:endParaRPr>
              </a:p>
            </p:txBody>
          </p:sp>
        </p:grp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xmlns="" id="{DEA96CA2-4D2F-4896-A44B-536C24A2A200}"/>
                </a:ext>
              </a:extLst>
            </p:cNvPr>
            <p:cNvCxnSpPr>
              <a:cxnSpLocks/>
            </p:cNvCxnSpPr>
            <p:nvPr/>
          </p:nvCxnSpPr>
          <p:spPr>
            <a:xfrm>
              <a:off x="3976374" y="4357805"/>
              <a:ext cx="558305" cy="0"/>
            </a:xfrm>
            <a:prstGeom prst="straightConnector1">
              <a:avLst/>
            </a:prstGeom>
            <a:ln w="25400">
              <a:solidFill>
                <a:schemeClr val="tx2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xmlns="" id="{6D77B721-E11E-45BB-873C-274112AA850A}"/>
                </a:ext>
              </a:extLst>
            </p:cNvPr>
            <p:cNvGrpSpPr/>
            <p:nvPr/>
          </p:nvGrpSpPr>
          <p:grpSpPr>
            <a:xfrm>
              <a:off x="7930769" y="3666277"/>
              <a:ext cx="1392731" cy="1776398"/>
              <a:chOff x="9621541" y="2294483"/>
              <a:chExt cx="1470561" cy="1875668"/>
            </a:xfrm>
          </p:grpSpPr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xmlns="" id="{1B6D0CB6-ACA9-4043-B51C-0F0E1327D995}"/>
                  </a:ext>
                </a:extLst>
              </p:cNvPr>
              <p:cNvGrpSpPr/>
              <p:nvPr/>
            </p:nvGrpSpPr>
            <p:grpSpPr>
              <a:xfrm>
                <a:off x="9743527" y="2532431"/>
                <a:ext cx="1232613" cy="1637720"/>
                <a:chOff x="3094661" y="830304"/>
                <a:chExt cx="1232613" cy="1637720"/>
              </a:xfrm>
            </p:grpSpPr>
            <p:sp>
              <p:nvSpPr>
                <p:cNvPr id="52" name="Oval 51">
                  <a:extLst>
                    <a:ext uri="{FF2B5EF4-FFF2-40B4-BE49-F238E27FC236}">
                      <a16:creationId xmlns:a16="http://schemas.microsoft.com/office/drawing/2014/main" xmlns="" id="{61FEEE6B-3484-46EB-A5BE-A461342E8DBE}"/>
                    </a:ext>
                  </a:extLst>
                </p:cNvPr>
                <p:cNvSpPr/>
                <p:nvPr/>
              </p:nvSpPr>
              <p:spPr>
                <a:xfrm>
                  <a:off x="3094661" y="830304"/>
                  <a:ext cx="1232613" cy="1232613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xmlns="" id="{A79338A1-1B9C-45E6-9B8A-DACCB7C341CA}"/>
                    </a:ext>
                  </a:extLst>
                </p:cNvPr>
                <p:cNvSpPr/>
                <p:nvPr/>
              </p:nvSpPr>
              <p:spPr>
                <a:xfrm>
                  <a:off x="3202362" y="2161870"/>
                  <a:ext cx="1011188" cy="3061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R="0" lvl="0" algn="ctr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1200" b="1" dirty="0">
                      <a:solidFill>
                        <a:schemeClr val="tx2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Mangal" panose="02040503050203030202" pitchFamily="18" charset="0"/>
                    </a:rPr>
                    <a:t>Nurse</a:t>
                  </a:r>
                  <a:endParaRPr lang="en-US" sz="1200" b="1" dirty="0">
                    <a:solidFill>
                      <a:schemeClr val="tx2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Mangal" panose="02040503050203030202" pitchFamily="18" charset="0"/>
                  </a:endParaRPr>
                </a:p>
              </p:txBody>
            </p:sp>
          </p:grpSp>
          <p:pic>
            <p:nvPicPr>
              <p:cNvPr id="51" name="Picture 14" descr="Image result for nurse icon VECTOR png">
                <a:extLst>
                  <a:ext uri="{FF2B5EF4-FFF2-40B4-BE49-F238E27FC236}">
                    <a16:creationId xmlns:a16="http://schemas.microsoft.com/office/drawing/2014/main" xmlns="" id="{3764ED76-0DB8-4756-BC64-29981EBDE2C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21541" y="2294483"/>
                <a:ext cx="1470561" cy="1470561"/>
              </a:xfrm>
              <a:prstGeom prst="rect">
                <a:avLst/>
              </a:prstGeom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xmlns="" id="{6081005C-C1E9-4F92-A938-ECE0B179B406}"/>
                </a:ext>
              </a:extLst>
            </p:cNvPr>
            <p:cNvCxnSpPr>
              <a:cxnSpLocks/>
            </p:cNvCxnSpPr>
            <p:nvPr/>
          </p:nvCxnSpPr>
          <p:spPr>
            <a:xfrm>
              <a:off x="6948280" y="4348270"/>
              <a:ext cx="589264" cy="0"/>
            </a:xfrm>
            <a:prstGeom prst="straightConnector1">
              <a:avLst/>
            </a:prstGeom>
            <a:ln w="25400">
              <a:solidFill>
                <a:schemeClr val="tx2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xmlns="" id="{42D99AD9-9459-4CC8-8231-365937535A94}"/>
                </a:ext>
              </a:extLst>
            </p:cNvPr>
            <p:cNvGrpSpPr/>
            <p:nvPr/>
          </p:nvGrpSpPr>
          <p:grpSpPr>
            <a:xfrm>
              <a:off x="9438818" y="3383781"/>
              <a:ext cx="1318976" cy="832473"/>
              <a:chOff x="1390281" y="287782"/>
              <a:chExt cx="1318976" cy="832473"/>
            </a:xfrm>
          </p:grpSpPr>
          <p:pic>
            <p:nvPicPr>
              <p:cNvPr id="48" name="Picture 2" descr="Image result for appointment schedule icon png">
                <a:extLst>
                  <a:ext uri="{FF2B5EF4-FFF2-40B4-BE49-F238E27FC236}">
                    <a16:creationId xmlns:a16="http://schemas.microsoft.com/office/drawing/2014/main" xmlns="" id="{9F260F2B-C2E3-4776-A084-C1CA2137DC9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91626" y="287782"/>
                <a:ext cx="722267" cy="5931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xmlns="" id="{47AA3C51-8036-4E1E-AD32-6ACB6AFA2787}"/>
                  </a:ext>
                </a:extLst>
              </p:cNvPr>
              <p:cNvSpPr/>
              <p:nvPr/>
            </p:nvSpPr>
            <p:spPr>
              <a:xfrm>
                <a:off x="1390281" y="830304"/>
                <a:ext cx="1318976" cy="2899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0" lvl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200" b="1" dirty="0">
                    <a:solidFill>
                      <a:schemeClr val="tx2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Mangal" panose="02040503050203030202" pitchFamily="18" charset="0"/>
                  </a:rPr>
                  <a:t>Appointment</a:t>
                </a:r>
                <a:endParaRPr lang="en-US" sz="1200" b="1" dirty="0">
                  <a:solidFill>
                    <a:schemeClr val="tx2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Mangal" panose="02040503050203030202" pitchFamily="18" charset="0"/>
                </a:endParaRPr>
              </a:p>
            </p:txBody>
          </p:sp>
        </p:grpSp>
        <p:cxnSp>
          <p:nvCxnSpPr>
            <p:cNvPr id="41" name="Connector: Elbow 40">
              <a:extLst>
                <a:ext uri="{FF2B5EF4-FFF2-40B4-BE49-F238E27FC236}">
                  <a16:creationId xmlns:a16="http://schemas.microsoft.com/office/drawing/2014/main" xmlns="" id="{85DD603F-9225-4E15-B40F-F3F4D341C38D}"/>
                </a:ext>
              </a:extLst>
            </p:cNvPr>
            <p:cNvCxnSpPr>
              <a:stCxn id="62" idx="2"/>
              <a:endCxn id="59" idx="1"/>
            </p:cNvCxnSpPr>
            <p:nvPr/>
          </p:nvCxnSpPr>
          <p:spPr>
            <a:xfrm rot="16200000" flipH="1">
              <a:off x="1374855" y="3629432"/>
              <a:ext cx="732720" cy="704957"/>
            </a:xfrm>
            <a:prstGeom prst="bentConnector2">
              <a:avLst/>
            </a:prstGeom>
            <a:ln w="25400">
              <a:solidFill>
                <a:schemeClr val="tx2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2" name="Picture 10" descr="Image result for arrow icon png">
              <a:extLst>
                <a:ext uri="{FF2B5EF4-FFF2-40B4-BE49-F238E27FC236}">
                  <a16:creationId xmlns:a16="http://schemas.microsoft.com/office/drawing/2014/main" xmlns="" id="{BE566B9A-B9E8-44F4-B555-AC13BA7804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075751" flipH="1">
              <a:off x="9675445" y="4078898"/>
              <a:ext cx="740298" cy="9870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xmlns="" id="{AC474C79-4A21-4AC9-AC46-12746AB38E3B}"/>
                </a:ext>
              </a:extLst>
            </p:cNvPr>
            <p:cNvGrpSpPr/>
            <p:nvPr/>
          </p:nvGrpSpPr>
          <p:grpSpPr>
            <a:xfrm>
              <a:off x="10350992" y="4417893"/>
              <a:ext cx="1412694" cy="1794962"/>
              <a:chOff x="3004621" y="656859"/>
              <a:chExt cx="1412694" cy="1794962"/>
            </a:xfrm>
          </p:grpSpPr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xmlns="" id="{111DA03E-273D-4574-8354-C9BEA5743BBF}"/>
                  </a:ext>
                </a:extLst>
              </p:cNvPr>
              <p:cNvGrpSpPr/>
              <p:nvPr/>
            </p:nvGrpSpPr>
            <p:grpSpPr>
              <a:xfrm>
                <a:off x="3004621" y="656859"/>
                <a:ext cx="1412694" cy="1412694"/>
                <a:chOff x="4081664" y="1711236"/>
                <a:chExt cx="1785862" cy="1785862"/>
              </a:xfrm>
            </p:grpSpPr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xmlns="" id="{128D48E6-598D-444A-BF60-160B9321C104}"/>
                    </a:ext>
                  </a:extLst>
                </p:cNvPr>
                <p:cNvSpPr/>
                <p:nvPr/>
              </p:nvSpPr>
              <p:spPr>
                <a:xfrm>
                  <a:off x="4195489" y="1930497"/>
                  <a:ext cx="1558212" cy="1558212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pic>
              <p:nvPicPr>
                <p:cNvPr id="47" name="Picture 2" descr="Image result for doctor icon png">
                  <a:extLst>
                    <a:ext uri="{FF2B5EF4-FFF2-40B4-BE49-F238E27FC236}">
                      <a16:creationId xmlns:a16="http://schemas.microsoft.com/office/drawing/2014/main" xmlns="" id="{92B4DAA0-9B36-4316-87EA-9D58771FB9B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81664" y="1711236"/>
                  <a:ext cx="1785862" cy="17858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xmlns="" id="{7DDEEE98-B984-4DB7-885D-4728FB110D01}"/>
                  </a:ext>
                </a:extLst>
              </p:cNvPr>
              <p:cNvSpPr/>
              <p:nvPr/>
            </p:nvSpPr>
            <p:spPr>
              <a:xfrm>
                <a:off x="3202362" y="2161870"/>
                <a:ext cx="1011188" cy="2899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0" lvl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200" b="1" dirty="0">
                    <a:solidFill>
                      <a:schemeClr val="tx2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Mangal" panose="02040503050203030202" pitchFamily="18" charset="0"/>
                  </a:rPr>
                  <a:t>Doctor</a:t>
                </a:r>
                <a:endParaRPr lang="en-US" sz="1200" b="1" dirty="0">
                  <a:solidFill>
                    <a:schemeClr val="tx2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Mangal" panose="02040503050203030202" pitchFamily="18" charset="0"/>
                </a:endParaRPr>
              </a:p>
            </p:txBody>
          </p:sp>
        </p:grp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xmlns="" id="{C04030C6-67BD-4762-A24E-2ACAAA96880D}"/>
              </a:ext>
            </a:extLst>
          </p:cNvPr>
          <p:cNvGrpSpPr/>
          <p:nvPr/>
        </p:nvGrpSpPr>
        <p:grpSpPr>
          <a:xfrm>
            <a:off x="478172" y="268448"/>
            <a:ext cx="11367083" cy="531898"/>
            <a:chOff x="478172" y="268448"/>
            <a:chExt cx="11367083" cy="531898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xmlns="" id="{6E90F7DF-63A9-4F01-9C7D-F8DDA24A47A7}"/>
                </a:ext>
              </a:extLst>
            </p:cNvPr>
            <p:cNvSpPr txBox="1"/>
            <p:nvPr/>
          </p:nvSpPr>
          <p:spPr>
            <a:xfrm>
              <a:off x="478172" y="268448"/>
              <a:ext cx="189507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pc="300" dirty="0">
                  <a:solidFill>
                    <a:schemeClr val="tx2"/>
                  </a:solidFill>
                  <a:latin typeface="Impact" panose="020B0806030902050204" pitchFamily="34" charset="0"/>
                </a:rPr>
                <a:t>Workflow</a:t>
              </a:r>
              <a:endParaRPr lang="en-US" spc="300" dirty="0">
                <a:solidFill>
                  <a:schemeClr val="tx2"/>
                </a:solidFill>
                <a:latin typeface="Impact" panose="020B0806030902050204" pitchFamily="34" charset="0"/>
              </a:endParaRPr>
            </a:p>
          </p:txBody>
        </p: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xmlns="" id="{162B9C2A-6AA4-448D-80B7-DDECFC0CCC80}"/>
                </a:ext>
              </a:extLst>
            </p:cNvPr>
            <p:cNvCxnSpPr>
              <a:cxnSpLocks/>
            </p:cNvCxnSpPr>
            <p:nvPr/>
          </p:nvCxnSpPr>
          <p:spPr>
            <a:xfrm>
              <a:off x="560316" y="800346"/>
              <a:ext cx="11284939" cy="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51862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2515AB00-9505-41F3-BCDA-6F61DEFB36B7}"/>
              </a:ext>
            </a:extLst>
          </p:cNvPr>
          <p:cNvSpPr/>
          <p:nvPr/>
        </p:nvSpPr>
        <p:spPr>
          <a:xfrm>
            <a:off x="478172" y="1009485"/>
            <a:ext cx="112286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chemeClr val="tx2"/>
                </a:solidFill>
                <a:ea typeface="Cambria" panose="02040503050406030204" pitchFamily="18" charset="0"/>
                <a:cs typeface="Segoe UI" panose="020B0502040204020203" pitchFamily="34" charset="0"/>
              </a:rPr>
              <a:t>The appointment slot, date and time is confirmed on the patient’s registered mobile number via an SMS. The SMS shall also provide a web link which allows the patient to launch an application to start audio video conversation with the Doctor through mobile or any web browser on a laptop or computer. At the time of appointment, patient clicks on the link and a video link is established with the Doctor on the other end. The doctor conducts the consultation, records the diagnosis and concludes the consultation.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17F0F4E9-7FCE-417A-BFB0-3BA05EA2DC44}"/>
              </a:ext>
            </a:extLst>
          </p:cNvPr>
          <p:cNvGrpSpPr/>
          <p:nvPr/>
        </p:nvGrpSpPr>
        <p:grpSpPr>
          <a:xfrm>
            <a:off x="108414" y="2595287"/>
            <a:ext cx="11967261" cy="2611730"/>
            <a:chOff x="91636" y="2662399"/>
            <a:chExt cx="11967261" cy="2611730"/>
          </a:xfrm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xmlns="" id="{EB77E2FE-2ECF-49FC-BDB6-A8F4A6E26732}"/>
                </a:ext>
              </a:extLst>
            </p:cNvPr>
            <p:cNvGrpSpPr/>
            <p:nvPr/>
          </p:nvGrpSpPr>
          <p:grpSpPr>
            <a:xfrm>
              <a:off x="9229862" y="3769267"/>
              <a:ext cx="2527326" cy="461665"/>
              <a:chOff x="8865757" y="4788066"/>
              <a:chExt cx="2996142" cy="547303"/>
            </a:xfrm>
          </p:grpSpPr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xmlns="" id="{D4625BC3-AD35-4FE9-9768-48F55C132432}"/>
                  </a:ext>
                </a:extLst>
              </p:cNvPr>
              <p:cNvSpPr/>
              <p:nvPr/>
            </p:nvSpPr>
            <p:spPr>
              <a:xfrm>
                <a:off x="9337948" y="4788066"/>
                <a:ext cx="2523951" cy="5473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200" b="1" dirty="0">
                    <a:solidFill>
                      <a:schemeClr val="tx2"/>
                    </a:solidFill>
                    <a:latin typeface="Calibri" panose="020F0502020204030204" pitchFamily="34" charset="0"/>
                    <a:cs typeface="Mangal" panose="02040503050203030202" pitchFamily="18" charset="0"/>
                  </a:rPr>
                  <a:t>Lab Test Recommendation and location of nearby test centre</a:t>
                </a:r>
              </a:p>
            </p:txBody>
          </p:sp>
          <p:pic>
            <p:nvPicPr>
              <p:cNvPr id="82" name="Picture 4" descr="Image result for lab icon png">
                <a:extLst>
                  <a:ext uri="{FF2B5EF4-FFF2-40B4-BE49-F238E27FC236}">
                    <a16:creationId xmlns:a16="http://schemas.microsoft.com/office/drawing/2014/main" xmlns="" id="{136E76FF-CB0B-48CB-9D6B-F336F82DB2B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65757" y="4821648"/>
                <a:ext cx="394500" cy="3945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xmlns="" id="{DB430B15-ACBA-4108-8F64-8FE8D2FF6DC2}"/>
                </a:ext>
              </a:extLst>
            </p:cNvPr>
            <p:cNvGrpSpPr/>
            <p:nvPr/>
          </p:nvGrpSpPr>
          <p:grpSpPr>
            <a:xfrm>
              <a:off x="9201541" y="4812464"/>
              <a:ext cx="2857356" cy="461665"/>
              <a:chOff x="8832174" y="5378333"/>
              <a:chExt cx="3387389" cy="547303"/>
            </a:xfrm>
          </p:grpSpPr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xmlns="" id="{E682CF9D-B646-46CD-95B6-BA1E3D364782}"/>
                  </a:ext>
                </a:extLst>
              </p:cNvPr>
              <p:cNvSpPr/>
              <p:nvPr/>
            </p:nvSpPr>
            <p:spPr>
              <a:xfrm>
                <a:off x="9357832" y="5378333"/>
                <a:ext cx="2861731" cy="5473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200" b="1" dirty="0">
                    <a:solidFill>
                      <a:schemeClr val="tx2"/>
                    </a:solidFill>
                    <a:latin typeface="Calibri" panose="020F0502020204030204" pitchFamily="34" charset="0"/>
                    <a:cs typeface="Mangal" panose="02040503050203030202" pitchFamily="18" charset="0"/>
                  </a:rPr>
                  <a:t>Educational Content regarding the disease</a:t>
                </a:r>
              </a:p>
            </p:txBody>
          </p:sp>
          <p:pic>
            <p:nvPicPr>
              <p:cNvPr id="80" name="Picture 79" descr="A picture containing light&#10;&#10;Description automatically generated">
                <a:extLst>
                  <a:ext uri="{FF2B5EF4-FFF2-40B4-BE49-F238E27FC236}">
                    <a16:creationId xmlns:a16="http://schemas.microsoft.com/office/drawing/2014/main" xmlns="" id="{D116422E-A2F9-4D49-8C61-B6A4426191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32174" y="5421153"/>
                <a:ext cx="461664" cy="461664"/>
              </a:xfrm>
              <a:prstGeom prst="rect">
                <a:avLst/>
              </a:prstGeom>
            </p:spPr>
          </p:pic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xmlns="" id="{DB9965D3-E2F1-45E0-9AFF-0431653C9658}"/>
                </a:ext>
              </a:extLst>
            </p:cNvPr>
            <p:cNvGrpSpPr/>
            <p:nvPr/>
          </p:nvGrpSpPr>
          <p:grpSpPr>
            <a:xfrm>
              <a:off x="9190924" y="2662399"/>
              <a:ext cx="2305910" cy="461665"/>
              <a:chOff x="9138375" y="4320344"/>
              <a:chExt cx="2733653" cy="547302"/>
            </a:xfrm>
          </p:grpSpPr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xmlns="" id="{6B16F6A8-37E8-48DE-ACE9-D72F7B42ECE6}"/>
                  </a:ext>
                </a:extLst>
              </p:cNvPr>
              <p:cNvSpPr/>
              <p:nvPr/>
            </p:nvSpPr>
            <p:spPr>
              <a:xfrm>
                <a:off x="9676620" y="4320344"/>
                <a:ext cx="2195408" cy="5473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200" b="1" dirty="0">
                    <a:solidFill>
                      <a:schemeClr val="tx2"/>
                    </a:solidFill>
                    <a:latin typeface="Calibri" panose="020F0502020204030204" pitchFamily="34" charset="0"/>
                    <a:cs typeface="Mangal" panose="02040503050203030202" pitchFamily="18" charset="0"/>
                  </a:rPr>
                  <a:t>A Proper guidance to the Patient</a:t>
                </a:r>
              </a:p>
            </p:txBody>
          </p:sp>
          <p:pic>
            <p:nvPicPr>
              <p:cNvPr id="78" name="Picture 2" descr="Image result for guidance icon vector png">
                <a:extLst>
                  <a:ext uri="{FF2B5EF4-FFF2-40B4-BE49-F238E27FC236}">
                    <a16:creationId xmlns:a16="http://schemas.microsoft.com/office/drawing/2014/main" xmlns="" id="{5FA5F5FA-C57F-4614-A726-6824B95C875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38375" y="4320344"/>
                <a:ext cx="474245" cy="4742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4FB32C1E-AB9B-4E65-A396-E516A221A74C}"/>
                </a:ext>
              </a:extLst>
            </p:cNvPr>
            <p:cNvGrpSpPr/>
            <p:nvPr/>
          </p:nvGrpSpPr>
          <p:grpSpPr>
            <a:xfrm>
              <a:off x="91636" y="2888992"/>
              <a:ext cx="8473523" cy="1904399"/>
              <a:chOff x="267805" y="2621369"/>
              <a:chExt cx="9364652" cy="2104678"/>
            </a:xfrm>
          </p:grpSpPr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xmlns="" id="{0A6FC568-87C9-468D-8FD4-05A56A0E7AE2}"/>
                  </a:ext>
                </a:extLst>
              </p:cNvPr>
              <p:cNvGrpSpPr/>
              <p:nvPr/>
            </p:nvGrpSpPr>
            <p:grpSpPr>
              <a:xfrm>
                <a:off x="267805" y="3357946"/>
                <a:ext cx="2273364" cy="1366182"/>
                <a:chOff x="5328443" y="2022455"/>
                <a:chExt cx="2695068" cy="1619606"/>
              </a:xfrm>
            </p:grpSpPr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xmlns="" id="{FA8E07BA-8861-4B2A-8D17-E8DEC33238E6}"/>
                    </a:ext>
                  </a:extLst>
                </p:cNvPr>
                <p:cNvSpPr/>
                <p:nvPr/>
              </p:nvSpPr>
              <p:spPr>
                <a:xfrm>
                  <a:off x="5328443" y="3352110"/>
                  <a:ext cx="2695068" cy="28995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R="0" lvl="0" algn="ctr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1200" b="1" dirty="0">
                      <a:solidFill>
                        <a:schemeClr val="tx2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Mangal" panose="02040503050203030202" pitchFamily="18" charset="0"/>
                    </a:rPr>
                    <a:t>Appointment Confirmation</a:t>
                  </a:r>
                  <a:endParaRPr lang="en-US" sz="1200" b="1" dirty="0">
                    <a:solidFill>
                      <a:schemeClr val="tx2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Mangal" panose="02040503050203030202" pitchFamily="18" charset="0"/>
                  </a:endParaRPr>
                </a:p>
              </p:txBody>
            </p:sp>
            <p:pic>
              <p:nvPicPr>
                <p:cNvPr id="100" name="Picture 2" descr="Image result for book appointment icon png">
                  <a:extLst>
                    <a:ext uri="{FF2B5EF4-FFF2-40B4-BE49-F238E27FC236}">
                      <a16:creationId xmlns:a16="http://schemas.microsoft.com/office/drawing/2014/main" xmlns="" id="{52F3D462-4A84-499B-92E8-F9393B345FE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033350" y="2022455"/>
                  <a:ext cx="1285255" cy="128525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xmlns="" id="{4E1A8FC1-C446-4327-8232-3B7BC96F8B13}"/>
                  </a:ext>
                </a:extLst>
              </p:cNvPr>
              <p:cNvGrpSpPr/>
              <p:nvPr/>
            </p:nvGrpSpPr>
            <p:grpSpPr>
              <a:xfrm>
                <a:off x="3514948" y="3466740"/>
                <a:ext cx="1215568" cy="1257388"/>
                <a:chOff x="3659224" y="3060031"/>
                <a:chExt cx="1441053" cy="1490631"/>
              </a:xfrm>
            </p:grpSpPr>
            <p:grpSp>
              <p:nvGrpSpPr>
                <p:cNvPr id="95" name="Group 94">
                  <a:extLst>
                    <a:ext uri="{FF2B5EF4-FFF2-40B4-BE49-F238E27FC236}">
                      <a16:creationId xmlns:a16="http://schemas.microsoft.com/office/drawing/2014/main" xmlns="" id="{926891AE-B665-4110-AA37-DD3C3E840074}"/>
                    </a:ext>
                  </a:extLst>
                </p:cNvPr>
                <p:cNvGrpSpPr/>
                <p:nvPr/>
              </p:nvGrpSpPr>
              <p:grpSpPr>
                <a:xfrm>
                  <a:off x="3967642" y="3060031"/>
                  <a:ext cx="1132635" cy="1490631"/>
                  <a:chOff x="262487" y="2325826"/>
                  <a:chExt cx="1132635" cy="1490631"/>
                </a:xfrm>
              </p:grpSpPr>
              <p:pic>
                <p:nvPicPr>
                  <p:cNvPr id="97" name="Picture 96" descr="A close up of a logo&#10;&#10;Description automatically generated">
                    <a:extLst>
                      <a:ext uri="{FF2B5EF4-FFF2-40B4-BE49-F238E27FC236}">
                        <a16:creationId xmlns:a16="http://schemas.microsoft.com/office/drawing/2014/main" xmlns="" id="{37449A8B-5FD3-4544-9EFA-C796F5DA125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62487" y="2325826"/>
                    <a:ext cx="1084043" cy="1120999"/>
                  </a:xfrm>
                  <a:prstGeom prst="rect">
                    <a:avLst/>
                  </a:prstGeom>
                </p:spPr>
              </p:pic>
              <p:sp>
                <p:nvSpPr>
                  <p:cNvPr id="98" name="Rectangle 97">
                    <a:extLst>
                      <a:ext uri="{FF2B5EF4-FFF2-40B4-BE49-F238E27FC236}">
                        <a16:creationId xmlns:a16="http://schemas.microsoft.com/office/drawing/2014/main" xmlns="" id="{977D9F8E-8AED-43AD-BD0E-BE2F6C68F311}"/>
                      </a:ext>
                    </a:extLst>
                  </p:cNvPr>
                  <p:cNvSpPr/>
                  <p:nvPr/>
                </p:nvSpPr>
                <p:spPr>
                  <a:xfrm>
                    <a:off x="383934" y="3526506"/>
                    <a:ext cx="1011188" cy="289951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marR="0" lvl="0" algn="ctr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</a:pPr>
                    <a:r>
                      <a:rPr lang="en-US" sz="1200" b="1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rPr>
                      <a:t>Patient</a:t>
                    </a:r>
                    <a:endParaRPr lang="en-US" sz="1200" b="1" dirty="0">
                      <a:solidFill>
                        <a:schemeClr val="tx2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Mangal" panose="02040503050203030202" pitchFamily="18" charset="0"/>
                    </a:endParaRPr>
                  </a:p>
                </p:txBody>
              </p:sp>
            </p:grpSp>
            <p:pic>
              <p:nvPicPr>
                <p:cNvPr id="96" name="Picture 2" descr="Image result for web link icon png">
                  <a:extLst>
                    <a:ext uri="{FF2B5EF4-FFF2-40B4-BE49-F238E27FC236}">
                      <a16:creationId xmlns:a16="http://schemas.microsoft.com/office/drawing/2014/main" xmlns="" id="{3BEC0597-1096-4809-9A4C-1FE6F92BF41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59224" y="3680623"/>
                  <a:ext cx="616835" cy="60016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xmlns="" id="{E59A5C9F-CC94-44BA-9730-D41920D16C38}"/>
                  </a:ext>
                </a:extLst>
              </p:cNvPr>
              <p:cNvGrpSpPr/>
              <p:nvPr/>
            </p:nvGrpSpPr>
            <p:grpSpPr>
              <a:xfrm>
                <a:off x="1946561" y="2621369"/>
                <a:ext cx="2257107" cy="858113"/>
                <a:chOff x="2508017" y="1889456"/>
                <a:chExt cx="2675795" cy="1017291"/>
              </a:xfrm>
            </p:grpSpPr>
            <p:grpSp>
              <p:nvGrpSpPr>
                <p:cNvPr id="91" name="Group 90">
                  <a:extLst>
                    <a:ext uri="{FF2B5EF4-FFF2-40B4-BE49-F238E27FC236}">
                      <a16:creationId xmlns:a16="http://schemas.microsoft.com/office/drawing/2014/main" xmlns="" id="{0F199553-FF14-402D-A44A-94CD1024FFD6}"/>
                    </a:ext>
                  </a:extLst>
                </p:cNvPr>
                <p:cNvGrpSpPr/>
                <p:nvPr/>
              </p:nvGrpSpPr>
              <p:grpSpPr>
                <a:xfrm>
                  <a:off x="2508017" y="1889456"/>
                  <a:ext cx="999595" cy="1017291"/>
                  <a:chOff x="2486055" y="2207506"/>
                  <a:chExt cx="999595" cy="1017291"/>
                </a:xfrm>
              </p:grpSpPr>
              <p:pic>
                <p:nvPicPr>
                  <p:cNvPr id="93" name="Picture 92" descr="A close up of a sign&#10;&#10;Description automatically generated">
                    <a:extLst>
                      <a:ext uri="{FF2B5EF4-FFF2-40B4-BE49-F238E27FC236}">
                        <a16:creationId xmlns:a16="http://schemas.microsoft.com/office/drawing/2014/main" xmlns="" id="{524AA7FF-6D09-4A62-B337-BCA6F5E37CF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rot="20669403">
                    <a:off x="2631698" y="2637315"/>
                    <a:ext cx="587482" cy="587482"/>
                  </a:xfrm>
                  <a:prstGeom prst="rect">
                    <a:avLst/>
                  </a:prstGeom>
                </p:spPr>
              </p:pic>
              <p:sp>
                <p:nvSpPr>
                  <p:cNvPr id="94" name="Rectangle 93">
                    <a:extLst>
                      <a:ext uri="{FF2B5EF4-FFF2-40B4-BE49-F238E27FC236}">
                        <a16:creationId xmlns:a16="http://schemas.microsoft.com/office/drawing/2014/main" xmlns="" id="{B43019FB-C227-4078-924A-DF8ED045A286}"/>
                      </a:ext>
                    </a:extLst>
                  </p:cNvPr>
                  <p:cNvSpPr/>
                  <p:nvPr/>
                </p:nvSpPr>
                <p:spPr>
                  <a:xfrm>
                    <a:off x="2486055" y="2207506"/>
                    <a:ext cx="999595" cy="289951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marR="0" lvl="0" algn="ctr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</a:pPr>
                    <a:r>
                      <a:rPr lang="en-US" sz="1200" b="1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rPr>
                      <a:t>Via SMS</a:t>
                    </a:r>
                    <a:endParaRPr lang="en-US" sz="1200" b="1" dirty="0">
                      <a:solidFill>
                        <a:schemeClr val="tx2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Mangal" panose="02040503050203030202" pitchFamily="18" charset="0"/>
                    </a:endParaRPr>
                  </a:p>
                </p:txBody>
              </p:sp>
            </p:grpSp>
            <p:sp>
              <p:nvSpPr>
                <p:cNvPr id="92" name="Rectangle 91">
                  <a:extLst>
                    <a:ext uri="{FF2B5EF4-FFF2-40B4-BE49-F238E27FC236}">
                      <a16:creationId xmlns:a16="http://schemas.microsoft.com/office/drawing/2014/main" xmlns="" id="{5BECB0E7-15A4-400B-8BFC-367F7BD47EDD}"/>
                    </a:ext>
                  </a:extLst>
                </p:cNvPr>
                <p:cNvSpPr/>
                <p:nvPr/>
              </p:nvSpPr>
              <p:spPr>
                <a:xfrm>
                  <a:off x="3223886" y="2233525"/>
                  <a:ext cx="1959926" cy="64633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171450" marR="0" lvl="0" indent="-171450">
                    <a:spcBef>
                      <a:spcPts val="0"/>
                    </a:spcBef>
                    <a:buFont typeface="Arial" panose="020B0604020202020204" pitchFamily="34" charset="0"/>
                    <a:buChar char="•"/>
                  </a:pPr>
                  <a:r>
                    <a:rPr lang="en-US" sz="1200" dirty="0">
                      <a:solidFill>
                        <a:schemeClr val="tx2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Mangal" panose="02040503050203030202" pitchFamily="18" charset="0"/>
                    </a:rPr>
                    <a:t>Appointment Slot</a:t>
                  </a:r>
                </a:p>
                <a:p>
                  <a:pPr marL="171450" marR="0" lvl="0" indent="-171450">
                    <a:spcBef>
                      <a:spcPts val="0"/>
                    </a:spcBef>
                    <a:buFont typeface="Arial" panose="020B0604020202020204" pitchFamily="34" charset="0"/>
                    <a:buChar char="•"/>
                  </a:pPr>
                  <a:r>
                    <a:rPr lang="en-US" sz="1200" dirty="0">
                      <a:solidFill>
                        <a:schemeClr val="tx2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Mangal" panose="02040503050203030202" pitchFamily="18" charset="0"/>
                    </a:rPr>
                    <a:t>Date</a:t>
                  </a:r>
                  <a:r>
                    <a:rPr lang="en-US" sz="1200" dirty="0">
                      <a:solidFill>
                        <a:schemeClr val="tx2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Mangal" panose="02040503050203030202" pitchFamily="18" charset="0"/>
                    </a:rPr>
                    <a:t> and Time</a:t>
                  </a:r>
                </a:p>
                <a:p>
                  <a:pPr marL="171450" marR="0" lvl="0" indent="-171450">
                    <a:spcBef>
                      <a:spcPts val="0"/>
                    </a:spcBef>
                    <a:buFont typeface="Arial" panose="020B0604020202020204" pitchFamily="34" charset="0"/>
                    <a:buChar char="•"/>
                  </a:pPr>
                  <a:r>
                    <a:rPr lang="en-US" sz="1200" dirty="0">
                      <a:solidFill>
                        <a:schemeClr val="tx2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Mangal" panose="02040503050203030202" pitchFamily="18" charset="0"/>
                    </a:rPr>
                    <a:t>Weblink </a:t>
                  </a:r>
                </a:p>
              </p:txBody>
            </p:sp>
          </p:grpSp>
          <p:cxnSp>
            <p:nvCxnSpPr>
              <p:cNvPr id="69" name="Straight Arrow Connector 68">
                <a:extLst>
                  <a:ext uri="{FF2B5EF4-FFF2-40B4-BE49-F238E27FC236}">
                    <a16:creationId xmlns:a16="http://schemas.microsoft.com/office/drawing/2014/main" xmlns="" id="{1021B13E-4360-430A-BBF5-4A6434596D3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41116" y="3940917"/>
                <a:ext cx="562890" cy="0"/>
              </a:xfrm>
              <a:prstGeom prst="straightConnector1">
                <a:avLst/>
              </a:prstGeom>
              <a:ln w="25400">
                <a:solidFill>
                  <a:schemeClr val="tx2"/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xmlns="" id="{03CBD792-2E6C-43FA-B33E-928B5257FFAE}"/>
                  </a:ext>
                </a:extLst>
              </p:cNvPr>
              <p:cNvGrpSpPr/>
              <p:nvPr/>
            </p:nvGrpSpPr>
            <p:grpSpPr>
              <a:xfrm>
                <a:off x="5482486" y="3310005"/>
                <a:ext cx="1661296" cy="1416042"/>
                <a:chOff x="6486641" y="2879440"/>
                <a:chExt cx="1969462" cy="1678715"/>
              </a:xfrm>
            </p:grpSpPr>
            <p:sp>
              <p:nvSpPr>
                <p:cNvPr id="89" name="Rectangle 88">
                  <a:extLst>
                    <a:ext uri="{FF2B5EF4-FFF2-40B4-BE49-F238E27FC236}">
                      <a16:creationId xmlns:a16="http://schemas.microsoft.com/office/drawing/2014/main" xmlns="" id="{3BA820C2-C902-4718-AC3A-8A711929B083}"/>
                    </a:ext>
                  </a:extLst>
                </p:cNvPr>
                <p:cNvSpPr/>
                <p:nvPr/>
              </p:nvSpPr>
              <p:spPr>
                <a:xfrm>
                  <a:off x="6486641" y="4268204"/>
                  <a:ext cx="1969462" cy="28995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1200" b="1" dirty="0">
                      <a:solidFill>
                        <a:schemeClr val="tx2"/>
                      </a:solidFill>
                      <a:latin typeface="Calibri" panose="020F0502020204030204" pitchFamily="34" charset="0"/>
                      <a:cs typeface="Mangal" panose="02040503050203030202" pitchFamily="18" charset="0"/>
                    </a:rPr>
                    <a:t>Audio-Video Conversation </a:t>
                  </a:r>
                </a:p>
              </p:txBody>
            </p:sp>
            <p:pic>
              <p:nvPicPr>
                <p:cNvPr id="90" name="Picture 89" descr="A close up of a logo&#10;&#10;Description automatically generated">
                  <a:extLst>
                    <a:ext uri="{FF2B5EF4-FFF2-40B4-BE49-F238E27FC236}">
                      <a16:creationId xmlns:a16="http://schemas.microsoft.com/office/drawing/2014/main" xmlns="" id="{86966B2F-FD49-41EA-81C8-7F8D8CD7032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802936" y="2879440"/>
                  <a:ext cx="1336871" cy="1336871"/>
                </a:xfrm>
                <a:prstGeom prst="rect">
                  <a:avLst/>
                </a:prstGeom>
                <a:ln>
                  <a:noFill/>
                </a:ln>
                <a:effectLst/>
              </p:spPr>
            </p:pic>
          </p:grpSp>
          <p:grpSp>
            <p:nvGrpSpPr>
              <p:cNvPr id="71" name="Group 70">
                <a:extLst>
                  <a:ext uri="{FF2B5EF4-FFF2-40B4-BE49-F238E27FC236}">
                    <a16:creationId xmlns:a16="http://schemas.microsoft.com/office/drawing/2014/main" xmlns="" id="{5ED28148-3E10-410E-86AF-126DEAE95C13}"/>
                  </a:ext>
                </a:extLst>
              </p:cNvPr>
              <p:cNvGrpSpPr/>
              <p:nvPr/>
            </p:nvGrpSpPr>
            <p:grpSpPr>
              <a:xfrm>
                <a:off x="7162348" y="3603231"/>
                <a:ext cx="706419" cy="593577"/>
                <a:chOff x="8353119" y="3427595"/>
                <a:chExt cx="837458" cy="703684"/>
              </a:xfrm>
            </p:grpSpPr>
            <p:sp>
              <p:nvSpPr>
                <p:cNvPr id="87" name="Arrow: Right 86">
                  <a:extLst>
                    <a:ext uri="{FF2B5EF4-FFF2-40B4-BE49-F238E27FC236}">
                      <a16:creationId xmlns:a16="http://schemas.microsoft.com/office/drawing/2014/main" xmlns="" id="{75CF7061-20FA-43E5-8610-CF902CEB690F}"/>
                    </a:ext>
                  </a:extLst>
                </p:cNvPr>
                <p:cNvSpPr/>
                <p:nvPr/>
              </p:nvSpPr>
              <p:spPr>
                <a:xfrm>
                  <a:off x="8632272" y="3427595"/>
                  <a:ext cx="558305" cy="385870"/>
                </a:xfrm>
                <a:prstGeom prst="rightArrow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88" name="Arrow: Right 87">
                  <a:extLst>
                    <a:ext uri="{FF2B5EF4-FFF2-40B4-BE49-F238E27FC236}">
                      <a16:creationId xmlns:a16="http://schemas.microsoft.com/office/drawing/2014/main" xmlns="" id="{CFA62894-DC37-4552-AC7A-C211A90557C6}"/>
                    </a:ext>
                  </a:extLst>
                </p:cNvPr>
                <p:cNvSpPr/>
                <p:nvPr/>
              </p:nvSpPr>
              <p:spPr>
                <a:xfrm flipH="1">
                  <a:off x="8353119" y="3745409"/>
                  <a:ext cx="558305" cy="385870"/>
                </a:xfrm>
                <a:prstGeom prst="rightArrow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</p:grpSp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xmlns="" id="{C188A5B4-9F7E-4575-BBFA-312D773EC2E2}"/>
                  </a:ext>
                </a:extLst>
              </p:cNvPr>
              <p:cNvGrpSpPr/>
              <p:nvPr/>
            </p:nvGrpSpPr>
            <p:grpSpPr>
              <a:xfrm>
                <a:off x="7938206" y="3231703"/>
                <a:ext cx="1694251" cy="1469941"/>
                <a:chOff x="2706701" y="656859"/>
                <a:chExt cx="2008531" cy="1742612"/>
              </a:xfrm>
            </p:grpSpPr>
            <p:grpSp>
              <p:nvGrpSpPr>
                <p:cNvPr id="83" name="Group 82">
                  <a:extLst>
                    <a:ext uri="{FF2B5EF4-FFF2-40B4-BE49-F238E27FC236}">
                      <a16:creationId xmlns:a16="http://schemas.microsoft.com/office/drawing/2014/main" xmlns="" id="{E3753281-2F84-499C-81BE-95D1C95D6F0F}"/>
                    </a:ext>
                  </a:extLst>
                </p:cNvPr>
                <p:cNvGrpSpPr/>
                <p:nvPr/>
              </p:nvGrpSpPr>
              <p:grpSpPr>
                <a:xfrm>
                  <a:off x="3004621" y="656859"/>
                  <a:ext cx="1412694" cy="1412694"/>
                  <a:chOff x="4081664" y="1711236"/>
                  <a:chExt cx="1785862" cy="1785862"/>
                </a:xfrm>
              </p:grpSpPr>
              <p:sp>
                <p:nvSpPr>
                  <p:cNvPr id="85" name="Oval 84">
                    <a:extLst>
                      <a:ext uri="{FF2B5EF4-FFF2-40B4-BE49-F238E27FC236}">
                        <a16:creationId xmlns:a16="http://schemas.microsoft.com/office/drawing/2014/main" xmlns="" id="{495D7235-E0EF-4A04-8608-58A6C246DCAE}"/>
                      </a:ext>
                    </a:extLst>
                  </p:cNvPr>
                  <p:cNvSpPr/>
                  <p:nvPr/>
                </p:nvSpPr>
                <p:spPr>
                  <a:xfrm>
                    <a:off x="4195489" y="1930497"/>
                    <a:ext cx="1558212" cy="1558212"/>
                  </a:xfrm>
                  <a:prstGeom prst="ellipse">
                    <a:avLst/>
                  </a:pr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/>
                  </a:p>
                </p:txBody>
              </p:sp>
              <p:pic>
                <p:nvPicPr>
                  <p:cNvPr id="86" name="Picture 2" descr="Image result for doctor icon png">
                    <a:extLst>
                      <a:ext uri="{FF2B5EF4-FFF2-40B4-BE49-F238E27FC236}">
                        <a16:creationId xmlns:a16="http://schemas.microsoft.com/office/drawing/2014/main" xmlns="" id="{DDB18BD3-22A1-4DFA-B0DE-FA485FC50A6C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1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081664" y="1711236"/>
                    <a:ext cx="1785862" cy="1785862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sp>
              <p:nvSpPr>
                <p:cNvPr id="84" name="Rectangle 83">
                  <a:extLst>
                    <a:ext uri="{FF2B5EF4-FFF2-40B4-BE49-F238E27FC236}">
                      <a16:creationId xmlns:a16="http://schemas.microsoft.com/office/drawing/2014/main" xmlns="" id="{4DC838BE-F015-486F-A937-78669716D323}"/>
                    </a:ext>
                  </a:extLst>
                </p:cNvPr>
                <p:cNvSpPr/>
                <p:nvPr/>
              </p:nvSpPr>
              <p:spPr>
                <a:xfrm>
                  <a:off x="2706701" y="2109520"/>
                  <a:ext cx="2008531" cy="28995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R="0" lvl="0" algn="ctr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1200" b="1" dirty="0">
                      <a:solidFill>
                        <a:schemeClr val="tx2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Mangal" panose="02040503050203030202" pitchFamily="18" charset="0"/>
                    </a:rPr>
                    <a:t>Doctor Consultation</a:t>
                  </a:r>
                  <a:endParaRPr lang="en-US" sz="1200" b="1" dirty="0">
                    <a:solidFill>
                      <a:schemeClr val="tx2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Mangal" panose="02040503050203030202" pitchFamily="18" charset="0"/>
                  </a:endParaRPr>
                </a:p>
              </p:txBody>
            </p:sp>
          </p:grpSp>
          <p:cxnSp>
            <p:nvCxnSpPr>
              <p:cNvPr id="101" name="Straight Arrow Connector 100">
                <a:extLst>
                  <a:ext uri="{FF2B5EF4-FFF2-40B4-BE49-F238E27FC236}">
                    <a16:creationId xmlns:a16="http://schemas.microsoft.com/office/drawing/2014/main" xmlns="" id="{7B60EC11-2B0F-4FE3-AC5C-E7626455DF1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06527" y="3911189"/>
                <a:ext cx="855455" cy="0"/>
              </a:xfrm>
              <a:prstGeom prst="straightConnector1">
                <a:avLst/>
              </a:prstGeom>
              <a:ln w="25400">
                <a:solidFill>
                  <a:schemeClr val="tx2"/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xmlns="" id="{B0A6E6A8-A368-4D6F-9B34-6BBC2325D01D}"/>
                </a:ext>
              </a:extLst>
            </p:cNvPr>
            <p:cNvCxnSpPr>
              <a:cxnSpLocks/>
              <a:stCxn id="86" idx="3"/>
              <a:endCxn id="78" idx="1"/>
            </p:cNvCxnSpPr>
            <p:nvPr/>
          </p:nvCxnSpPr>
          <p:spPr>
            <a:xfrm flipV="1">
              <a:off x="8337771" y="2862419"/>
              <a:ext cx="853153" cy="1117953"/>
            </a:xfrm>
            <a:prstGeom prst="straightConnector1">
              <a:avLst/>
            </a:prstGeom>
            <a:ln w="25400">
              <a:solidFill>
                <a:schemeClr val="tx2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>
              <a:extLst>
                <a:ext uri="{FF2B5EF4-FFF2-40B4-BE49-F238E27FC236}">
                  <a16:creationId xmlns:a16="http://schemas.microsoft.com/office/drawing/2014/main" xmlns="" id="{827ED020-C41E-46B0-93E6-01089A215AA5}"/>
                </a:ext>
              </a:extLst>
            </p:cNvPr>
            <p:cNvCxnSpPr>
              <a:cxnSpLocks/>
              <a:stCxn id="86" idx="3"/>
              <a:endCxn id="82" idx="1"/>
            </p:cNvCxnSpPr>
            <p:nvPr/>
          </p:nvCxnSpPr>
          <p:spPr>
            <a:xfrm flipV="1">
              <a:off x="8337771" y="3963980"/>
              <a:ext cx="892091" cy="16392"/>
            </a:xfrm>
            <a:prstGeom prst="straightConnector1">
              <a:avLst/>
            </a:prstGeom>
            <a:ln w="25400">
              <a:solidFill>
                <a:schemeClr val="tx2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>
              <a:extLst>
                <a:ext uri="{FF2B5EF4-FFF2-40B4-BE49-F238E27FC236}">
                  <a16:creationId xmlns:a16="http://schemas.microsoft.com/office/drawing/2014/main" xmlns="" id="{ADEDF475-86B4-4817-8203-62703605D68F}"/>
                </a:ext>
              </a:extLst>
            </p:cNvPr>
            <p:cNvCxnSpPr>
              <a:cxnSpLocks/>
              <a:stCxn id="86" idx="3"/>
              <a:endCxn id="80" idx="1"/>
            </p:cNvCxnSpPr>
            <p:nvPr/>
          </p:nvCxnSpPr>
          <p:spPr>
            <a:xfrm>
              <a:off x="8337771" y="3980372"/>
              <a:ext cx="863770" cy="1062925"/>
            </a:xfrm>
            <a:prstGeom prst="straightConnector1">
              <a:avLst/>
            </a:prstGeom>
            <a:ln w="25400">
              <a:solidFill>
                <a:schemeClr val="tx2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5" name="Rectangle 104">
            <a:extLst>
              <a:ext uri="{FF2B5EF4-FFF2-40B4-BE49-F238E27FC236}">
                <a16:creationId xmlns:a16="http://schemas.microsoft.com/office/drawing/2014/main" xmlns="" id="{CE3BBDA8-84DF-44B0-957F-D4CE7D6D1A78}"/>
              </a:ext>
            </a:extLst>
          </p:cNvPr>
          <p:cNvSpPr/>
          <p:nvPr/>
        </p:nvSpPr>
        <p:spPr>
          <a:xfrm>
            <a:off x="478173" y="5517361"/>
            <a:ext cx="112286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solidFill>
                  <a:schemeClr val="tx2"/>
                </a:solidFill>
                <a:ea typeface="Cambria" panose="02040503050406030204" pitchFamily="18" charset="0"/>
                <a:cs typeface="Segoe UI" panose="020B0502040204020203" pitchFamily="34" charset="0"/>
              </a:rPr>
              <a:t>To use this solution the hospital or authority will require hosting facility like a server and reasonable internet bandwidth to sustain the video consultation. Our Tele-Medicine &amp; Consultation Solution </a:t>
            </a:r>
            <a:r>
              <a:rPr lang="en-US" sz="1400">
                <a:solidFill>
                  <a:schemeClr val="tx2"/>
                </a:solidFill>
                <a:ea typeface="Cambria" panose="02040503050406030204" pitchFamily="18" charset="0"/>
                <a:cs typeface="Segoe UI" panose="020B0502040204020203" pitchFamily="34" charset="0"/>
              </a:rPr>
              <a:t>offers Virtual Medical </a:t>
            </a:r>
            <a:r>
              <a:rPr lang="en-US" sz="1400" dirty="0">
                <a:solidFill>
                  <a:schemeClr val="tx2"/>
                </a:solidFill>
                <a:ea typeface="Cambria" panose="02040503050406030204" pitchFamily="18" charset="0"/>
                <a:cs typeface="Segoe UI" panose="020B0502040204020203" pitchFamily="34" charset="0"/>
              </a:rPr>
              <a:t>Clinic setup that help deliver remote patient care. </a:t>
            </a:r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xmlns="" id="{346C095F-F126-4D42-971D-D90E3BE5C143}"/>
              </a:ext>
            </a:extLst>
          </p:cNvPr>
          <p:cNvGrpSpPr/>
          <p:nvPr/>
        </p:nvGrpSpPr>
        <p:grpSpPr>
          <a:xfrm>
            <a:off x="478172" y="268448"/>
            <a:ext cx="11367083" cy="531898"/>
            <a:chOff x="478172" y="268448"/>
            <a:chExt cx="11367083" cy="531898"/>
          </a:xfrm>
        </p:grpSpPr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xmlns="" id="{C3ED54FB-A200-42F3-AC4A-901BBDE4FDDB}"/>
                </a:ext>
              </a:extLst>
            </p:cNvPr>
            <p:cNvSpPr txBox="1"/>
            <p:nvPr/>
          </p:nvSpPr>
          <p:spPr>
            <a:xfrm>
              <a:off x="478172" y="268448"/>
              <a:ext cx="189507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pc="300" dirty="0">
                  <a:solidFill>
                    <a:schemeClr val="tx2"/>
                  </a:solidFill>
                  <a:latin typeface="Impact" panose="020B0806030902050204" pitchFamily="34" charset="0"/>
                </a:rPr>
                <a:t>Workflow</a:t>
              </a:r>
              <a:endParaRPr lang="en-US" spc="300" dirty="0">
                <a:solidFill>
                  <a:schemeClr val="tx2"/>
                </a:solidFill>
                <a:latin typeface="Impact" panose="020B0806030902050204" pitchFamily="34" charset="0"/>
              </a:endParaRPr>
            </a:p>
          </p:txBody>
        </p: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xmlns="" id="{282FA2F2-59EC-4380-AB04-FE793498BC21}"/>
                </a:ext>
              </a:extLst>
            </p:cNvPr>
            <p:cNvCxnSpPr>
              <a:cxnSpLocks/>
            </p:cNvCxnSpPr>
            <p:nvPr/>
          </p:nvCxnSpPr>
          <p:spPr>
            <a:xfrm>
              <a:off x="560316" y="800346"/>
              <a:ext cx="11284939" cy="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86161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xmlns="" id="{738537B8-CA23-4885-9256-B288FA08DE34}"/>
              </a:ext>
            </a:extLst>
          </p:cNvPr>
          <p:cNvSpPr/>
          <p:nvPr/>
        </p:nvSpPr>
        <p:spPr>
          <a:xfrm>
            <a:off x="4142344" y="1550267"/>
            <a:ext cx="3907312" cy="390731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818F0170-9F9D-41E4-B56C-C14C9BAEA35F}"/>
              </a:ext>
            </a:extLst>
          </p:cNvPr>
          <p:cNvSpPr/>
          <p:nvPr/>
        </p:nvSpPr>
        <p:spPr>
          <a:xfrm>
            <a:off x="347990" y="5400683"/>
            <a:ext cx="4032182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Head Office</a:t>
            </a: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: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Kolhapur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Branch Offices</a:t>
            </a: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: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 Mumbai, Pune, Bangalore, Delhi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International Offices</a:t>
            </a: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: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Dubai, Singapore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158FBC5B-D5D5-4E70-ADB0-131FB42FF07B}"/>
              </a:ext>
            </a:extLst>
          </p:cNvPr>
          <p:cNvGrpSpPr/>
          <p:nvPr/>
        </p:nvGrpSpPr>
        <p:grpSpPr>
          <a:xfrm>
            <a:off x="0" y="2549503"/>
            <a:ext cx="12192000" cy="1882105"/>
            <a:chOff x="0" y="2549503"/>
            <a:chExt cx="12192000" cy="1882105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B6322F9B-17E0-47ED-A8DA-BC2001F75F98}"/>
                </a:ext>
              </a:extLst>
            </p:cNvPr>
            <p:cNvGrpSpPr/>
            <p:nvPr/>
          </p:nvGrpSpPr>
          <p:grpSpPr>
            <a:xfrm>
              <a:off x="0" y="2549503"/>
              <a:ext cx="12192000" cy="1758995"/>
              <a:chOff x="0" y="2618903"/>
              <a:chExt cx="12192000" cy="1758995"/>
            </a:xfrm>
          </p:grpSpPr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xmlns="" id="{DDE1C6B1-7B1E-4FEC-8217-25E36AE5E5AB}"/>
                  </a:ext>
                </a:extLst>
              </p:cNvPr>
              <p:cNvSpPr txBox="1"/>
              <p:nvPr/>
            </p:nvSpPr>
            <p:spPr>
              <a:xfrm>
                <a:off x="0" y="3546901"/>
                <a:ext cx="12192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800" spc="300" dirty="0">
                    <a:solidFill>
                      <a:schemeClr val="tx2"/>
                    </a:solidFill>
                    <a:latin typeface="Impact" panose="020B0806030902050204" pitchFamily="34" charset="0"/>
                  </a:rPr>
                  <a:t>Thank You</a:t>
                </a:r>
                <a:endParaRPr lang="en-GB" sz="4800" spc="300" dirty="0">
                  <a:solidFill>
                    <a:schemeClr val="tx2"/>
                  </a:solidFill>
                  <a:latin typeface="Impact" panose="020B0806030902050204" pitchFamily="34" charset="0"/>
                </a:endParaRPr>
              </a:p>
            </p:txBody>
          </p:sp>
          <p:pic>
            <p:nvPicPr>
              <p:cNvPr id="8" name="Picture 7" descr="A close up of a logo&#10;&#10;Description automatically generated">
                <a:extLst>
                  <a:ext uri="{FF2B5EF4-FFF2-40B4-BE49-F238E27FC236}">
                    <a16:creationId xmlns:a16="http://schemas.microsoft.com/office/drawing/2014/main" xmlns="" id="{4D6D5FCF-2A8C-484C-AF27-FEDABA8D45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79831" y="2618903"/>
                <a:ext cx="2832338" cy="1139366"/>
              </a:xfrm>
              <a:prstGeom prst="rect">
                <a:avLst/>
              </a:prstGeom>
            </p:spPr>
          </p:pic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E856BA69-63B2-4A98-8DDE-CD15DB927FCF}"/>
                </a:ext>
              </a:extLst>
            </p:cNvPr>
            <p:cNvSpPr/>
            <p:nvPr/>
          </p:nvSpPr>
          <p:spPr>
            <a:xfrm>
              <a:off x="4614664" y="4185387"/>
              <a:ext cx="2962671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000" spc="300" dirty="0">
                  <a:solidFill>
                    <a:schemeClr val="tx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www.manoramahealthcare.com</a:t>
              </a:r>
              <a:endParaRPr lang="en-US" sz="1000" spc="300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22066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475</Words>
  <Application>Microsoft Office PowerPoint</Application>
  <PresentationFormat>Custom</PresentationFormat>
  <Paragraphs>50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Kuldeep Shinde</dc:creator>
  <cp:lastModifiedBy>Windows User</cp:lastModifiedBy>
  <cp:revision>31</cp:revision>
  <dcterms:created xsi:type="dcterms:W3CDTF">2020-03-17T09:42:24Z</dcterms:created>
  <dcterms:modified xsi:type="dcterms:W3CDTF">2020-03-24T13:01:46Z</dcterms:modified>
</cp:coreProperties>
</file>